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72" d="100"/>
          <a:sy n="72" d="100"/>
        </p:scale>
        <p:origin x="660" y="354"/>
      </p:cViewPr>
      <p:guideLst/>
    </p:cSldViewPr>
  </p:slideViewPr>
  <p:notesTextViewPr>
    <p:cViewPr>
      <p:scale>
        <a:sx n="1" d="1"/>
        <a:sy n="1" d="1"/>
      </p:scale>
      <p:origin x="0" y="0"/>
    </p:cViewPr>
  </p:notesTextViewPr>
  <p:sorterViewPr>
    <p:cViewPr>
      <p:scale>
        <a:sx n="100" d="100"/>
        <a:sy n="100" d="100"/>
      </p:scale>
      <p:origin x="0" y="-104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736A0-9F24-45BF-B389-F6478DB45CE3}"/>
              </a:ext>
            </a:extLst>
          </p:cNvPr>
          <p:cNvSpPr>
            <a:spLocks noGrp="1"/>
          </p:cNvSpPr>
          <p:nvPr>
            <p:ph type="ctrTitle"/>
          </p:nvPr>
        </p:nvSpPr>
        <p:spPr>
          <a:xfrm>
            <a:off x="1524000" y="1028700"/>
            <a:ext cx="9144000" cy="2481263"/>
          </a:xfrm>
        </p:spPr>
        <p:txBody>
          <a:bodyPr anchor="b">
            <a:normAutofit/>
          </a:bodyPr>
          <a:lstStyle>
            <a:lvl1pPr algn="ctr">
              <a:lnSpc>
                <a:spcPct val="100000"/>
              </a:lnSpc>
              <a:defRPr sz="4000" spc="750" baseline="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13D85EF-076F-4C35-862A-BAFF685DD6B5}"/>
              </a:ext>
            </a:extLst>
          </p:cNvPr>
          <p:cNvSpPr>
            <a:spLocks noGrp="1"/>
          </p:cNvSpPr>
          <p:nvPr>
            <p:ph type="subTitle" idx="1"/>
          </p:nvPr>
        </p:nvSpPr>
        <p:spPr>
          <a:xfrm>
            <a:off x="1524000" y="3824376"/>
            <a:ext cx="9144000" cy="1433423"/>
          </a:xfrm>
        </p:spPr>
        <p:txBody>
          <a:bodyPr>
            <a:normAutofit/>
          </a:bodyPr>
          <a:lstStyle>
            <a:lvl1pPr marL="0" indent="0" algn="ctr">
              <a:lnSpc>
                <a:spcPct val="15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AE221EC-BF54-4DDD-8900-F2027CDAD35C}"/>
              </a:ext>
            </a:extLst>
          </p:cNvPr>
          <p:cNvSpPr>
            <a:spLocks noGrp="1"/>
          </p:cNvSpPr>
          <p:nvPr>
            <p:ph type="dt" sz="half" idx="10"/>
          </p:nvPr>
        </p:nvSpPr>
        <p:spPr/>
        <p:txBody>
          <a:bodyPr/>
          <a:lstStyle/>
          <a:p>
            <a:fld id="{D4A213A3-10E9-421F-81BE-56E0786AB515}" type="datetime2">
              <a:rPr lang="en-US" smtClean="0"/>
              <a:t>Wednesday, July 22, 2020</a:t>
            </a:fld>
            <a:endParaRPr lang="en-US" dirty="0"/>
          </a:p>
        </p:txBody>
      </p:sp>
      <p:sp>
        <p:nvSpPr>
          <p:cNvPr id="5" name="Footer Placeholder 4">
            <a:extLst>
              <a:ext uri="{FF2B5EF4-FFF2-40B4-BE49-F238E27FC236}">
                <a16:creationId xmlns:a16="http://schemas.microsoft.com/office/drawing/2014/main" id="{7CD5AB69-7069-48FB-8925-F2BA84129A5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B29C32A-F7A5-4E3B-A28F-09C82341EB22}"/>
              </a:ext>
            </a:extLst>
          </p:cNvPr>
          <p:cNvSpPr>
            <a:spLocks noGrp="1"/>
          </p:cNvSpPr>
          <p:nvPr>
            <p:ph type="sldNum" sz="quarter" idx="12"/>
          </p:nvPr>
        </p:nvSpPr>
        <p:spPr/>
        <p:txBody>
          <a:bodyPr/>
          <a:lstStyle/>
          <a:p>
            <a:fld id="{B9EAB3BA-07EE-4B64-A177-47C30D775877}" type="slidenum">
              <a:rPr lang="en-US" smtClean="0"/>
              <a:t>‹#›</a:t>
            </a:fld>
            <a:endParaRPr lang="en-US" dirty="0"/>
          </a:p>
        </p:txBody>
      </p:sp>
    </p:spTree>
    <p:extLst>
      <p:ext uri="{BB962C8B-B14F-4D97-AF65-F5344CB8AC3E}">
        <p14:creationId xmlns:p14="http://schemas.microsoft.com/office/powerpoint/2010/main" val="378559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A997B-D473-47DE-8B7B-22AB6F31E4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526035-4B81-4537-A22D-92C2E0DBB6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2A44D-F637-4017-BAA2-77756A386D98}"/>
              </a:ext>
            </a:extLst>
          </p:cNvPr>
          <p:cNvSpPr>
            <a:spLocks noGrp="1"/>
          </p:cNvSpPr>
          <p:nvPr>
            <p:ph type="dt" sz="half" idx="10"/>
          </p:nvPr>
        </p:nvSpPr>
        <p:spPr/>
        <p:txBody>
          <a:bodyPr/>
          <a:lstStyle/>
          <a:p>
            <a:fld id="{3D5DABC0-2199-478F-BA77-33A651B6CB89}" type="datetime2">
              <a:rPr lang="en-US" smtClean="0"/>
              <a:t>Wednesday, July 22, 2020</a:t>
            </a:fld>
            <a:endParaRPr lang="en-US" dirty="0"/>
          </a:p>
        </p:txBody>
      </p:sp>
      <p:sp>
        <p:nvSpPr>
          <p:cNvPr id="5" name="Footer Placeholder 4">
            <a:extLst>
              <a:ext uri="{FF2B5EF4-FFF2-40B4-BE49-F238E27FC236}">
                <a16:creationId xmlns:a16="http://schemas.microsoft.com/office/drawing/2014/main" id="{EEC1DCE6-ED7D-417C-ABD4-41D61570FF3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CAAF19A-FDAE-446A-A6B6-128F7F96A966}"/>
              </a:ext>
            </a:extLst>
          </p:cNvPr>
          <p:cNvSpPr>
            <a:spLocks noGrp="1"/>
          </p:cNvSpPr>
          <p:nvPr>
            <p:ph type="sldNum" sz="quarter" idx="12"/>
          </p:nvPr>
        </p:nvSpPr>
        <p:spPr/>
        <p:txBody>
          <a:bodyPr/>
          <a:lstStyle/>
          <a:p>
            <a:fld id="{B9EAB3BA-07EE-4B64-A177-47C30D775877}" type="slidenum">
              <a:rPr lang="en-US" smtClean="0"/>
              <a:t>‹#›</a:t>
            </a:fld>
            <a:endParaRPr lang="en-US" dirty="0"/>
          </a:p>
        </p:txBody>
      </p:sp>
    </p:spTree>
    <p:extLst>
      <p:ext uri="{BB962C8B-B14F-4D97-AF65-F5344CB8AC3E}">
        <p14:creationId xmlns:p14="http://schemas.microsoft.com/office/powerpoint/2010/main" val="134397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96D838-45E9-4D61-AA4E-92A32B579FDA}"/>
              </a:ext>
            </a:extLst>
          </p:cNvPr>
          <p:cNvSpPr>
            <a:spLocks noGrp="1"/>
          </p:cNvSpPr>
          <p:nvPr>
            <p:ph type="title" orient="vert"/>
          </p:nvPr>
        </p:nvSpPr>
        <p:spPr>
          <a:xfrm>
            <a:off x="8724900" y="457199"/>
            <a:ext cx="2628900" cy="571976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C3183D0-4392-4364-8A2D-C47A2AF7A87D}"/>
              </a:ext>
            </a:extLst>
          </p:cNvPr>
          <p:cNvSpPr>
            <a:spLocks noGrp="1"/>
          </p:cNvSpPr>
          <p:nvPr>
            <p:ph type="body" orient="vert" idx="1"/>
          </p:nvPr>
        </p:nvSpPr>
        <p:spPr>
          <a:xfrm>
            <a:off x="838200" y="457199"/>
            <a:ext cx="7734300" cy="5719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A36C9-28D5-4820-84F1-E4B9F4E50FA9}"/>
              </a:ext>
            </a:extLst>
          </p:cNvPr>
          <p:cNvSpPr>
            <a:spLocks noGrp="1"/>
          </p:cNvSpPr>
          <p:nvPr>
            <p:ph type="dt" sz="half" idx="10"/>
          </p:nvPr>
        </p:nvSpPr>
        <p:spPr/>
        <p:txBody>
          <a:bodyPr/>
          <a:lstStyle/>
          <a:p>
            <a:fld id="{D72230C6-DF61-47F4-B8C5-1B70E884BF06}" type="datetime2">
              <a:rPr lang="en-US" smtClean="0"/>
              <a:t>Wednesday, July 22, 2020</a:t>
            </a:fld>
            <a:endParaRPr lang="en-US" dirty="0"/>
          </a:p>
        </p:txBody>
      </p:sp>
      <p:sp>
        <p:nvSpPr>
          <p:cNvPr id="5" name="Footer Placeholder 4">
            <a:extLst>
              <a:ext uri="{FF2B5EF4-FFF2-40B4-BE49-F238E27FC236}">
                <a16:creationId xmlns:a16="http://schemas.microsoft.com/office/drawing/2014/main" id="{8997EDC8-558D-4646-86D9-A5424CF2A2B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F0B7537-E67A-411A-BBA4-061521D3D881}"/>
              </a:ext>
            </a:extLst>
          </p:cNvPr>
          <p:cNvSpPr>
            <a:spLocks noGrp="1"/>
          </p:cNvSpPr>
          <p:nvPr>
            <p:ph type="sldNum" sz="quarter" idx="12"/>
          </p:nvPr>
        </p:nvSpPr>
        <p:spPr/>
        <p:txBody>
          <a:bodyPr/>
          <a:lstStyle/>
          <a:p>
            <a:fld id="{B9EAB3BA-07EE-4B64-A177-47C30D775877}" type="slidenum">
              <a:rPr lang="en-US" smtClean="0"/>
              <a:t>‹#›</a:t>
            </a:fld>
            <a:endParaRPr lang="en-US" dirty="0"/>
          </a:p>
        </p:txBody>
      </p:sp>
    </p:spTree>
    <p:extLst>
      <p:ext uri="{BB962C8B-B14F-4D97-AF65-F5344CB8AC3E}">
        <p14:creationId xmlns:p14="http://schemas.microsoft.com/office/powerpoint/2010/main" val="712024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E99D7-1EE5-4262-9359-A0E2B733116C}"/>
              </a:ext>
            </a:extLst>
          </p:cNvPr>
          <p:cNvSpPr>
            <a:spLocks noGrp="1"/>
          </p:cNvSpPr>
          <p:nvPr>
            <p:ph type="title"/>
          </p:nvPr>
        </p:nvSpPr>
        <p:spPr>
          <a:xfrm>
            <a:off x="1371600" y="793080"/>
            <a:ext cx="10240903" cy="123348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B3DA1C5-272A-45C2-A11A-E7769A27D32F}"/>
              </a:ext>
            </a:extLst>
          </p:cNvPr>
          <p:cNvSpPr>
            <a:spLocks noGrp="1"/>
          </p:cNvSpPr>
          <p:nvPr>
            <p:ph idx="1"/>
          </p:nvPr>
        </p:nvSpPr>
        <p:spPr>
          <a:xfrm>
            <a:off x="1371600" y="2114939"/>
            <a:ext cx="10240903" cy="395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D63DA15-1EAB-4524-9BB7-8A7DA82A20AD}"/>
              </a:ext>
            </a:extLst>
          </p:cNvPr>
          <p:cNvSpPr>
            <a:spLocks noGrp="1"/>
          </p:cNvSpPr>
          <p:nvPr>
            <p:ph type="dt" sz="half" idx="10"/>
          </p:nvPr>
        </p:nvSpPr>
        <p:spPr/>
        <p:txBody>
          <a:bodyPr/>
          <a:lstStyle/>
          <a:p>
            <a:fld id="{6B12B50C-7EEE-46CD-BAF7-BBC4026D959A}" type="datetime2">
              <a:rPr lang="en-US" smtClean="0"/>
              <a:t>Wednesday, July 22, 2020</a:t>
            </a:fld>
            <a:endParaRPr lang="en-US" dirty="0"/>
          </a:p>
        </p:txBody>
      </p:sp>
      <p:sp>
        <p:nvSpPr>
          <p:cNvPr id="5" name="Footer Placeholder 4">
            <a:extLst>
              <a:ext uri="{FF2B5EF4-FFF2-40B4-BE49-F238E27FC236}">
                <a16:creationId xmlns:a16="http://schemas.microsoft.com/office/drawing/2014/main" id="{A1EB93B9-7818-489D-AFFB-B6EAD27FF1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4528D36-894E-4FCB-B8BB-84DE89949B23}"/>
              </a:ext>
            </a:extLst>
          </p:cNvPr>
          <p:cNvSpPr>
            <a:spLocks noGrp="1"/>
          </p:cNvSpPr>
          <p:nvPr>
            <p:ph type="sldNum" sz="quarter" idx="12"/>
          </p:nvPr>
        </p:nvSpPr>
        <p:spPr/>
        <p:txBody>
          <a:bodyPr/>
          <a:lstStyle/>
          <a:p>
            <a:fld id="{B9EAB3BA-07EE-4B64-A177-47C30D775877}" type="slidenum">
              <a:rPr lang="en-US" smtClean="0"/>
              <a:t>‹#›</a:t>
            </a:fld>
            <a:endParaRPr lang="en-US" dirty="0"/>
          </a:p>
        </p:txBody>
      </p:sp>
    </p:spTree>
    <p:extLst>
      <p:ext uri="{BB962C8B-B14F-4D97-AF65-F5344CB8AC3E}">
        <p14:creationId xmlns:p14="http://schemas.microsoft.com/office/powerpoint/2010/main" val="3829008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964F1-5687-421F-B3DF-BA3C8DADC0E6}"/>
              </a:ext>
            </a:extLst>
          </p:cNvPr>
          <p:cNvSpPr>
            <a:spLocks noGrp="1"/>
          </p:cNvSpPr>
          <p:nvPr>
            <p:ph type="title"/>
          </p:nvPr>
        </p:nvSpPr>
        <p:spPr>
          <a:xfrm>
            <a:off x="1380930" y="1709738"/>
            <a:ext cx="9966519" cy="2852737"/>
          </a:xfrm>
        </p:spPr>
        <p:txBody>
          <a:bodyPr anchor="b">
            <a:normAutofit/>
          </a:bodyPr>
          <a:lstStyle>
            <a:lvl1pPr>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DBB876-5FD9-4964-BD37-6F05DAEBE325}"/>
              </a:ext>
            </a:extLst>
          </p:cNvPr>
          <p:cNvSpPr>
            <a:spLocks noGrp="1"/>
          </p:cNvSpPr>
          <p:nvPr>
            <p:ph type="body" idx="1" hasCustomPrompt="1"/>
          </p:nvPr>
        </p:nvSpPr>
        <p:spPr>
          <a:xfrm>
            <a:off x="1380930" y="4976327"/>
            <a:ext cx="9966520" cy="1113323"/>
          </a:xfrm>
        </p:spPr>
        <p:txBody>
          <a:bodyPr>
            <a:normAutofit/>
          </a:bodyPr>
          <a:lstStyle>
            <a:lvl1pPr marL="0" indent="0">
              <a:buNone/>
              <a:defRPr sz="12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75EA80A-FCDD-4009-9A1F-8B54817869DC}"/>
              </a:ext>
            </a:extLst>
          </p:cNvPr>
          <p:cNvSpPr>
            <a:spLocks noGrp="1"/>
          </p:cNvSpPr>
          <p:nvPr>
            <p:ph type="dt" sz="half" idx="10"/>
          </p:nvPr>
        </p:nvSpPr>
        <p:spPr/>
        <p:txBody>
          <a:bodyPr/>
          <a:lstStyle/>
          <a:p>
            <a:fld id="{8D4211C4-AE09-4254-A5E3-6DA9B099C971}" type="datetime2">
              <a:rPr lang="en-US" smtClean="0"/>
              <a:t>Wednesday, July 22, 2020</a:t>
            </a:fld>
            <a:endParaRPr lang="en-US" dirty="0"/>
          </a:p>
        </p:txBody>
      </p:sp>
      <p:sp>
        <p:nvSpPr>
          <p:cNvPr id="5" name="Footer Placeholder 4">
            <a:extLst>
              <a:ext uri="{FF2B5EF4-FFF2-40B4-BE49-F238E27FC236}">
                <a16:creationId xmlns:a16="http://schemas.microsoft.com/office/drawing/2014/main" id="{EA4A3422-56D9-4942-BC63-831AED91F16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5D4B42A-AC2C-4FD8-AD0D-BECDD3846D3A}"/>
              </a:ext>
            </a:extLst>
          </p:cNvPr>
          <p:cNvSpPr>
            <a:spLocks noGrp="1"/>
          </p:cNvSpPr>
          <p:nvPr>
            <p:ph type="sldNum" sz="quarter" idx="12"/>
          </p:nvPr>
        </p:nvSpPr>
        <p:spPr/>
        <p:txBody>
          <a:bodyPr/>
          <a:lstStyle/>
          <a:p>
            <a:fld id="{B9EAB3BA-07EE-4B64-A177-47C30D775877}" type="slidenum">
              <a:rPr lang="en-US" smtClean="0"/>
              <a:t>‹#›</a:t>
            </a:fld>
            <a:endParaRPr lang="en-US" dirty="0"/>
          </a:p>
        </p:txBody>
      </p:sp>
    </p:spTree>
    <p:extLst>
      <p:ext uri="{BB962C8B-B14F-4D97-AF65-F5344CB8AC3E}">
        <p14:creationId xmlns:p14="http://schemas.microsoft.com/office/powerpoint/2010/main" val="11284324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FDAF1-8359-4A0F-91B3-03E77C670543}"/>
              </a:ext>
            </a:extLst>
          </p:cNvPr>
          <p:cNvSpPr>
            <a:spLocks noGrp="1"/>
          </p:cNvSpPr>
          <p:nvPr>
            <p:ph type="title"/>
          </p:nvPr>
        </p:nvSpPr>
        <p:spPr>
          <a:xfrm>
            <a:off x="1044054" y="457200"/>
            <a:ext cx="10309745" cy="1233488"/>
          </a:xfrm>
        </p:spPr>
        <p:txBody>
          <a:bodyPr>
            <a:normAutofit/>
          </a:bodyPr>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21E3D3-6B33-4CA0-B06B-A8BB05CAB3C4}"/>
              </a:ext>
            </a:extLst>
          </p:cNvPr>
          <p:cNvSpPr>
            <a:spLocks noGrp="1"/>
          </p:cNvSpPr>
          <p:nvPr>
            <p:ph sz="half" idx="1"/>
          </p:nvPr>
        </p:nvSpPr>
        <p:spPr>
          <a:xfrm>
            <a:off x="1044054" y="1996141"/>
            <a:ext cx="4975746"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629C334-815D-47FD-A9B5-E871E28641C9}"/>
              </a:ext>
            </a:extLst>
          </p:cNvPr>
          <p:cNvSpPr>
            <a:spLocks noGrp="1"/>
          </p:cNvSpPr>
          <p:nvPr>
            <p:ph sz="half" idx="2"/>
          </p:nvPr>
        </p:nvSpPr>
        <p:spPr>
          <a:xfrm>
            <a:off x="6172200" y="1996141"/>
            <a:ext cx="5181600"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797975F2-7A90-4820-B90F-D28E31A35EB8}"/>
              </a:ext>
            </a:extLst>
          </p:cNvPr>
          <p:cNvSpPr>
            <a:spLocks noGrp="1"/>
          </p:cNvSpPr>
          <p:nvPr>
            <p:ph type="dt" sz="half" idx="10"/>
          </p:nvPr>
        </p:nvSpPr>
        <p:spPr/>
        <p:txBody>
          <a:bodyPr/>
          <a:lstStyle/>
          <a:p>
            <a:fld id="{681742C3-E082-4760-93B2-E209268DD00C}" type="datetime2">
              <a:rPr lang="en-US" smtClean="0"/>
              <a:t>Wednesday, July 22, 2020</a:t>
            </a:fld>
            <a:endParaRPr lang="en-US" dirty="0"/>
          </a:p>
        </p:txBody>
      </p:sp>
      <p:sp>
        <p:nvSpPr>
          <p:cNvPr id="6" name="Footer Placeholder 5">
            <a:extLst>
              <a:ext uri="{FF2B5EF4-FFF2-40B4-BE49-F238E27FC236}">
                <a16:creationId xmlns:a16="http://schemas.microsoft.com/office/drawing/2014/main" id="{823CFAD5-8AF8-4610-8324-85AA062E271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6808CC8-C46E-4A10-8A83-7A251067EA68}"/>
              </a:ext>
            </a:extLst>
          </p:cNvPr>
          <p:cNvSpPr>
            <a:spLocks noGrp="1"/>
          </p:cNvSpPr>
          <p:nvPr>
            <p:ph type="sldNum" sz="quarter" idx="12"/>
          </p:nvPr>
        </p:nvSpPr>
        <p:spPr/>
        <p:txBody>
          <a:bodyPr/>
          <a:lstStyle/>
          <a:p>
            <a:fld id="{B9EAB3BA-07EE-4B64-A177-47C30D775877}" type="slidenum">
              <a:rPr lang="en-US" smtClean="0"/>
              <a:t>‹#›</a:t>
            </a:fld>
            <a:endParaRPr lang="en-US" dirty="0"/>
          </a:p>
        </p:txBody>
      </p:sp>
    </p:spTree>
    <p:extLst>
      <p:ext uri="{BB962C8B-B14F-4D97-AF65-F5344CB8AC3E}">
        <p14:creationId xmlns:p14="http://schemas.microsoft.com/office/powerpoint/2010/main" val="4244480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E82B8-F9D9-4F53-A4A6-F12EB5F12846}"/>
              </a:ext>
            </a:extLst>
          </p:cNvPr>
          <p:cNvSpPr>
            <a:spLocks noGrp="1"/>
          </p:cNvSpPr>
          <p:nvPr>
            <p:ph type="title"/>
          </p:nvPr>
        </p:nvSpPr>
        <p:spPr>
          <a:xfrm>
            <a:off x="1368490" y="457200"/>
            <a:ext cx="9986898" cy="1233488"/>
          </a:xfrm>
        </p:spPr>
        <p:txBody>
          <a:bodyPr>
            <a:normAutofit/>
          </a:bodyPr>
          <a:lstStyle>
            <a:lvl1pP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F070CA-85E9-47C7-8564-FFA1AE34B9E5}"/>
              </a:ext>
            </a:extLst>
          </p:cNvPr>
          <p:cNvSpPr>
            <a:spLocks noGrp="1"/>
          </p:cNvSpPr>
          <p:nvPr>
            <p:ph type="body" idx="1"/>
          </p:nvPr>
        </p:nvSpPr>
        <p:spPr>
          <a:xfrm>
            <a:off x="1368490" y="1681163"/>
            <a:ext cx="462908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38D4B1-41B3-4BF5-9076-A16984A81FF1}"/>
              </a:ext>
            </a:extLst>
          </p:cNvPr>
          <p:cNvSpPr>
            <a:spLocks noGrp="1"/>
          </p:cNvSpPr>
          <p:nvPr>
            <p:ph sz="half" idx="2"/>
          </p:nvPr>
        </p:nvSpPr>
        <p:spPr>
          <a:xfrm>
            <a:off x="1368490" y="2505075"/>
            <a:ext cx="462908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E6A38DC-A016-4CFD-AC19-F24A9E062022}"/>
              </a:ext>
            </a:extLst>
          </p:cNvPr>
          <p:cNvSpPr>
            <a:spLocks noGrp="1"/>
          </p:cNvSpPr>
          <p:nvPr>
            <p:ph type="body" sz="quarter" idx="3"/>
          </p:nvPr>
        </p:nvSpPr>
        <p:spPr>
          <a:xfrm>
            <a:off x="6344816" y="1681163"/>
            <a:ext cx="501057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F930FA-8C00-42AB-B2D1-FE4E4BDB3C6E}"/>
              </a:ext>
            </a:extLst>
          </p:cNvPr>
          <p:cNvSpPr>
            <a:spLocks noGrp="1"/>
          </p:cNvSpPr>
          <p:nvPr>
            <p:ph sz="quarter" idx="4"/>
          </p:nvPr>
        </p:nvSpPr>
        <p:spPr>
          <a:xfrm>
            <a:off x="6344814" y="2505075"/>
            <a:ext cx="5010573"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18B698E-FAE5-4F2C-AE0E-4FD281E8F30E}"/>
              </a:ext>
            </a:extLst>
          </p:cNvPr>
          <p:cNvSpPr>
            <a:spLocks noGrp="1"/>
          </p:cNvSpPr>
          <p:nvPr>
            <p:ph type="dt" sz="half" idx="10"/>
          </p:nvPr>
        </p:nvSpPr>
        <p:spPr/>
        <p:txBody>
          <a:bodyPr/>
          <a:lstStyle/>
          <a:p>
            <a:fld id="{3B6FC950-F824-48B9-B984-CAEE265865E5}" type="datetime2">
              <a:rPr lang="en-US" smtClean="0"/>
              <a:t>Wednesday, July 22, 2020</a:t>
            </a:fld>
            <a:endParaRPr lang="en-US" dirty="0"/>
          </a:p>
        </p:txBody>
      </p:sp>
      <p:sp>
        <p:nvSpPr>
          <p:cNvPr id="8" name="Footer Placeholder 7">
            <a:extLst>
              <a:ext uri="{FF2B5EF4-FFF2-40B4-BE49-F238E27FC236}">
                <a16:creationId xmlns:a16="http://schemas.microsoft.com/office/drawing/2014/main" id="{B5C4BB6C-CAA4-4EA8-8EA1-65ADE056F25D}"/>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75BB6A12-0532-47CA-B070-232141CC1064}"/>
              </a:ext>
            </a:extLst>
          </p:cNvPr>
          <p:cNvSpPr>
            <a:spLocks noGrp="1"/>
          </p:cNvSpPr>
          <p:nvPr>
            <p:ph type="sldNum" sz="quarter" idx="12"/>
          </p:nvPr>
        </p:nvSpPr>
        <p:spPr/>
        <p:txBody>
          <a:bodyPr/>
          <a:lstStyle/>
          <a:p>
            <a:fld id="{B9EAB3BA-07EE-4B64-A177-47C30D775877}" type="slidenum">
              <a:rPr lang="en-US" smtClean="0"/>
              <a:t>‹#›</a:t>
            </a:fld>
            <a:endParaRPr lang="en-US" dirty="0"/>
          </a:p>
        </p:txBody>
      </p:sp>
    </p:spTree>
    <p:extLst>
      <p:ext uri="{BB962C8B-B14F-4D97-AF65-F5344CB8AC3E}">
        <p14:creationId xmlns:p14="http://schemas.microsoft.com/office/powerpoint/2010/main" val="1085800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08FA1-831E-4AD6-B0D1-BA85E67A5032}"/>
              </a:ext>
            </a:extLst>
          </p:cNvPr>
          <p:cNvSpPr>
            <a:spLocks noGrp="1"/>
          </p:cNvSpPr>
          <p:nvPr>
            <p:ph type="title"/>
          </p:nvPr>
        </p:nvSpPr>
        <p:spPr>
          <a:xfrm>
            <a:off x="1371599" y="457200"/>
            <a:ext cx="9982199" cy="1233488"/>
          </a:xfrm>
        </p:spPr>
        <p:txBody>
          <a:bodyPr>
            <a:normAutofit/>
          </a:bodyPr>
          <a:lstStyle>
            <a:lvl1pPr>
              <a:defRPr sz="32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CE94142-C469-4B0E-8C01-C64BA28F52D2}"/>
              </a:ext>
            </a:extLst>
          </p:cNvPr>
          <p:cNvSpPr>
            <a:spLocks noGrp="1"/>
          </p:cNvSpPr>
          <p:nvPr>
            <p:ph type="dt" sz="half" idx="10"/>
          </p:nvPr>
        </p:nvSpPr>
        <p:spPr/>
        <p:txBody>
          <a:bodyPr/>
          <a:lstStyle/>
          <a:p>
            <a:fld id="{BC8E3A0F-68E7-4D17-BB84-ED1BA4F6AC6B}" type="datetime2">
              <a:rPr lang="en-US" smtClean="0"/>
              <a:t>Wednesday, July 22, 2020</a:t>
            </a:fld>
            <a:endParaRPr lang="en-US" dirty="0"/>
          </a:p>
        </p:txBody>
      </p:sp>
      <p:sp>
        <p:nvSpPr>
          <p:cNvPr id="4" name="Footer Placeholder 3">
            <a:extLst>
              <a:ext uri="{FF2B5EF4-FFF2-40B4-BE49-F238E27FC236}">
                <a16:creationId xmlns:a16="http://schemas.microsoft.com/office/drawing/2014/main" id="{02AAFCE6-5C7E-438F-8D4A-21E15568144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D2ACFD88-63EA-427F-978C-B7844D1A5E32}"/>
              </a:ext>
            </a:extLst>
          </p:cNvPr>
          <p:cNvSpPr>
            <a:spLocks noGrp="1"/>
          </p:cNvSpPr>
          <p:nvPr>
            <p:ph type="sldNum" sz="quarter" idx="12"/>
          </p:nvPr>
        </p:nvSpPr>
        <p:spPr/>
        <p:txBody>
          <a:bodyPr/>
          <a:lstStyle/>
          <a:p>
            <a:fld id="{B9EAB3BA-07EE-4B64-A177-47C30D775877}" type="slidenum">
              <a:rPr lang="en-US" smtClean="0"/>
              <a:t>‹#›</a:t>
            </a:fld>
            <a:endParaRPr lang="en-US" dirty="0"/>
          </a:p>
        </p:txBody>
      </p:sp>
    </p:spTree>
    <p:extLst>
      <p:ext uri="{BB962C8B-B14F-4D97-AF65-F5344CB8AC3E}">
        <p14:creationId xmlns:p14="http://schemas.microsoft.com/office/powerpoint/2010/main" val="1169892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82A4F0-76A5-4852-982B-32B3B685732E}"/>
              </a:ext>
            </a:extLst>
          </p:cNvPr>
          <p:cNvSpPr>
            <a:spLocks noGrp="1"/>
          </p:cNvSpPr>
          <p:nvPr>
            <p:ph type="dt" sz="half" idx="10"/>
          </p:nvPr>
        </p:nvSpPr>
        <p:spPr/>
        <p:txBody>
          <a:bodyPr/>
          <a:lstStyle/>
          <a:p>
            <a:fld id="{EDB7BC4F-EDA1-4BA2-BFF3-FE5B31CCB58B}" type="datetime2">
              <a:rPr lang="en-US" smtClean="0"/>
              <a:t>Wednesday, July 22, 2020</a:t>
            </a:fld>
            <a:endParaRPr lang="en-US" dirty="0"/>
          </a:p>
        </p:txBody>
      </p:sp>
      <p:sp>
        <p:nvSpPr>
          <p:cNvPr id="3" name="Footer Placeholder 2">
            <a:extLst>
              <a:ext uri="{FF2B5EF4-FFF2-40B4-BE49-F238E27FC236}">
                <a16:creationId xmlns:a16="http://schemas.microsoft.com/office/drawing/2014/main" id="{8750CFAE-4BEB-4272-A2E6-FDD9D6A03290}"/>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943B71B7-74B7-4CF1-8FE0-F4863CD7D97C}"/>
              </a:ext>
            </a:extLst>
          </p:cNvPr>
          <p:cNvSpPr>
            <a:spLocks noGrp="1"/>
          </p:cNvSpPr>
          <p:nvPr>
            <p:ph type="sldNum" sz="quarter" idx="12"/>
          </p:nvPr>
        </p:nvSpPr>
        <p:spPr/>
        <p:txBody>
          <a:bodyPr/>
          <a:lstStyle/>
          <a:p>
            <a:fld id="{B9EAB3BA-07EE-4B64-A177-47C30D775877}" type="slidenum">
              <a:rPr lang="en-US" smtClean="0"/>
              <a:t>‹#›</a:t>
            </a:fld>
            <a:endParaRPr lang="en-US" dirty="0"/>
          </a:p>
        </p:txBody>
      </p:sp>
    </p:spTree>
    <p:extLst>
      <p:ext uri="{BB962C8B-B14F-4D97-AF65-F5344CB8AC3E}">
        <p14:creationId xmlns:p14="http://schemas.microsoft.com/office/powerpoint/2010/main" val="5067521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432BE-C4E5-4F12-AB53-EBEF2B76B251}"/>
              </a:ext>
            </a:extLst>
          </p:cNvPr>
          <p:cNvSpPr>
            <a:spLocks noGrp="1"/>
          </p:cNvSpPr>
          <p:nvPr>
            <p:ph type="title"/>
          </p:nvPr>
        </p:nvSpPr>
        <p:spPr>
          <a:xfrm>
            <a:off x="1318755" y="457200"/>
            <a:ext cx="3932237" cy="1921434"/>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FAE7F57-4ABF-4BA4-A892-38857A02F60D}"/>
              </a:ext>
            </a:extLst>
          </p:cNvPr>
          <p:cNvSpPr>
            <a:spLocks noGrp="1"/>
          </p:cNvSpPr>
          <p:nvPr>
            <p:ph idx="1"/>
          </p:nvPr>
        </p:nvSpPr>
        <p:spPr>
          <a:xfrm>
            <a:off x="5648130" y="987425"/>
            <a:ext cx="5707257"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32E444-E5BD-443F-AB83-84D7CE0AB768}"/>
              </a:ext>
            </a:extLst>
          </p:cNvPr>
          <p:cNvSpPr>
            <a:spLocks noGrp="1"/>
          </p:cNvSpPr>
          <p:nvPr>
            <p:ph type="body" sz="half" idx="2"/>
          </p:nvPr>
        </p:nvSpPr>
        <p:spPr>
          <a:xfrm>
            <a:off x="1318755" y="2799184"/>
            <a:ext cx="3932237" cy="306980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998A4-FD2F-4126-99C5-E2063AE02482}"/>
              </a:ext>
            </a:extLst>
          </p:cNvPr>
          <p:cNvSpPr>
            <a:spLocks noGrp="1"/>
          </p:cNvSpPr>
          <p:nvPr>
            <p:ph type="dt" sz="half" idx="10"/>
          </p:nvPr>
        </p:nvSpPr>
        <p:spPr/>
        <p:txBody>
          <a:bodyPr/>
          <a:lstStyle/>
          <a:p>
            <a:fld id="{3AAE694C-1394-4838-A564-7380835C2E77}" type="datetime2">
              <a:rPr lang="en-US" smtClean="0"/>
              <a:t>Wednesday, July 22, 2020</a:t>
            </a:fld>
            <a:endParaRPr lang="en-US" dirty="0"/>
          </a:p>
        </p:txBody>
      </p:sp>
      <p:sp>
        <p:nvSpPr>
          <p:cNvPr id="6" name="Footer Placeholder 5">
            <a:extLst>
              <a:ext uri="{FF2B5EF4-FFF2-40B4-BE49-F238E27FC236}">
                <a16:creationId xmlns:a16="http://schemas.microsoft.com/office/drawing/2014/main" id="{E96457D3-F808-4DB2-9C9C-B185E71F26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31BC9B-21D1-4D2D-B02E-C887A02CA373}"/>
              </a:ext>
            </a:extLst>
          </p:cNvPr>
          <p:cNvSpPr>
            <a:spLocks noGrp="1"/>
          </p:cNvSpPr>
          <p:nvPr>
            <p:ph type="sldNum" sz="quarter" idx="12"/>
          </p:nvPr>
        </p:nvSpPr>
        <p:spPr/>
        <p:txBody>
          <a:bodyPr/>
          <a:lstStyle/>
          <a:p>
            <a:fld id="{B9EAB3BA-07EE-4B64-A177-47C30D775877}" type="slidenum">
              <a:rPr lang="en-US" smtClean="0"/>
              <a:t>‹#›</a:t>
            </a:fld>
            <a:endParaRPr lang="en-US" dirty="0"/>
          </a:p>
        </p:txBody>
      </p:sp>
    </p:spTree>
    <p:extLst>
      <p:ext uri="{BB962C8B-B14F-4D97-AF65-F5344CB8AC3E}">
        <p14:creationId xmlns:p14="http://schemas.microsoft.com/office/powerpoint/2010/main" val="920464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43EC2-2D8C-4E8D-8CC7-9676480146E2}"/>
              </a:ext>
            </a:extLst>
          </p:cNvPr>
          <p:cNvSpPr>
            <a:spLocks noGrp="1"/>
          </p:cNvSpPr>
          <p:nvPr>
            <p:ph type="title"/>
          </p:nvPr>
        </p:nvSpPr>
        <p:spPr>
          <a:xfrm>
            <a:off x="1378966" y="681135"/>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566AF89-5FBD-43DD-958D-A5C608AE2E2C}"/>
              </a:ext>
            </a:extLst>
          </p:cNvPr>
          <p:cNvSpPr>
            <a:spLocks noGrp="1"/>
          </p:cNvSpPr>
          <p:nvPr>
            <p:ph type="pic" idx="1"/>
          </p:nvPr>
        </p:nvSpPr>
        <p:spPr>
          <a:xfrm>
            <a:off x="5834742" y="858417"/>
            <a:ext cx="5520645" cy="50026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F770A545-2CE6-48C4-A725-EF68A3F1BFCB}"/>
              </a:ext>
            </a:extLst>
          </p:cNvPr>
          <p:cNvSpPr>
            <a:spLocks noGrp="1"/>
          </p:cNvSpPr>
          <p:nvPr>
            <p:ph type="body" sz="half" idx="2"/>
          </p:nvPr>
        </p:nvSpPr>
        <p:spPr>
          <a:xfrm>
            <a:off x="1378966" y="2281335"/>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4466B2-6FE6-4352-BBF9-84BCD946C28B}"/>
              </a:ext>
            </a:extLst>
          </p:cNvPr>
          <p:cNvSpPr>
            <a:spLocks noGrp="1"/>
          </p:cNvSpPr>
          <p:nvPr>
            <p:ph type="dt" sz="half" idx="10"/>
          </p:nvPr>
        </p:nvSpPr>
        <p:spPr/>
        <p:txBody>
          <a:bodyPr/>
          <a:lstStyle/>
          <a:p>
            <a:fld id="{CAB84B19-1A00-4EDB-8425-E1827A377364}" type="datetime2">
              <a:rPr lang="en-US" smtClean="0"/>
              <a:t>Wednesday, July 22, 2020</a:t>
            </a:fld>
            <a:endParaRPr lang="en-US" dirty="0"/>
          </a:p>
        </p:txBody>
      </p:sp>
      <p:sp>
        <p:nvSpPr>
          <p:cNvPr id="6" name="Footer Placeholder 5">
            <a:extLst>
              <a:ext uri="{FF2B5EF4-FFF2-40B4-BE49-F238E27FC236}">
                <a16:creationId xmlns:a16="http://schemas.microsoft.com/office/drawing/2014/main" id="{398991BC-29A5-4182-BD83-9D99D28894A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C1C78F-6633-4604-8832-8E9D2DC768BB}"/>
              </a:ext>
            </a:extLst>
          </p:cNvPr>
          <p:cNvSpPr>
            <a:spLocks noGrp="1"/>
          </p:cNvSpPr>
          <p:nvPr>
            <p:ph type="sldNum" sz="quarter" idx="12"/>
          </p:nvPr>
        </p:nvSpPr>
        <p:spPr/>
        <p:txBody>
          <a:bodyPr/>
          <a:lstStyle/>
          <a:p>
            <a:fld id="{B9EAB3BA-07EE-4B64-A177-47C30D775877}" type="slidenum">
              <a:rPr lang="en-US" smtClean="0"/>
              <a:t>‹#›</a:t>
            </a:fld>
            <a:endParaRPr lang="en-US" dirty="0"/>
          </a:p>
        </p:txBody>
      </p:sp>
    </p:spTree>
    <p:extLst>
      <p:ext uri="{BB962C8B-B14F-4D97-AF65-F5344CB8AC3E}">
        <p14:creationId xmlns:p14="http://schemas.microsoft.com/office/powerpoint/2010/main" val="24871575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4C0BBB-0042-4603-A226-6117F3FD5B3C}"/>
              </a:ext>
            </a:extLst>
          </p:cNvPr>
          <p:cNvSpPr/>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C44F520-2598-460E-9F91-B02F60830CA2}"/>
              </a:ext>
            </a:extLst>
          </p:cNvPr>
          <p:cNvSpPr/>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AD478F2F-4F04-4604-9005-BF0CB1142512}"/>
              </a:ext>
            </a:extLst>
          </p:cNvPr>
          <p:cNvSpPr>
            <a:spLocks noGrp="1"/>
          </p:cNvSpPr>
          <p:nvPr>
            <p:ph type="title"/>
          </p:nvPr>
        </p:nvSpPr>
        <p:spPr>
          <a:xfrm>
            <a:off x="1371600" y="361666"/>
            <a:ext cx="9810376" cy="1659404"/>
          </a:xfrm>
          <a:prstGeom prst="rect">
            <a:avLst/>
          </a:prstGeom>
        </p:spPr>
        <p:txBody>
          <a:bodyPr vert="horz" lIns="0" tIns="0" rIns="0" bIns="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54A17D2-52AF-4B40-80A8-3E0DB855F297}"/>
              </a:ext>
            </a:extLst>
          </p:cNvPr>
          <p:cNvSpPr>
            <a:spLocks noGrp="1"/>
          </p:cNvSpPr>
          <p:nvPr>
            <p:ph type="body" idx="1"/>
          </p:nvPr>
        </p:nvSpPr>
        <p:spPr>
          <a:xfrm>
            <a:off x="1371600" y="2286000"/>
            <a:ext cx="9810376" cy="3857811"/>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592E0AA-D5B3-4BCF-BA69-209D9B335A06}"/>
              </a:ext>
            </a:extLst>
          </p:cNvPr>
          <p:cNvSpPr>
            <a:spLocks noGrp="1"/>
          </p:cNvSpPr>
          <p:nvPr>
            <p:ph type="dt" sz="half" idx="2"/>
          </p:nvPr>
        </p:nvSpPr>
        <p:spPr>
          <a:xfrm>
            <a:off x="7910111" y="6409170"/>
            <a:ext cx="3702392" cy="448830"/>
          </a:xfrm>
          <a:prstGeom prst="rect">
            <a:avLst/>
          </a:prstGeom>
        </p:spPr>
        <p:txBody>
          <a:bodyPr vert="horz" lIns="91440" tIns="45720" rIns="91440" bIns="45720" rtlCol="0" anchor="ctr"/>
          <a:lstStyle>
            <a:lvl1pPr algn="r">
              <a:defRPr sz="800" cap="all" spc="300" baseline="0">
                <a:solidFill>
                  <a:schemeClr val="bg1"/>
                </a:solidFill>
              </a:defRPr>
            </a:lvl1pPr>
          </a:lstStyle>
          <a:p>
            <a:fld id="{10076A27-8146-4F75-9851-A83577C6FD8A}" type="datetime2">
              <a:rPr lang="en-US" smtClean="0"/>
              <a:t>Wednesday, July 22, 2020</a:t>
            </a:fld>
            <a:endParaRPr lang="en-US" dirty="0"/>
          </a:p>
        </p:txBody>
      </p:sp>
      <p:sp>
        <p:nvSpPr>
          <p:cNvPr id="5" name="Footer Placeholder 4">
            <a:extLst>
              <a:ext uri="{FF2B5EF4-FFF2-40B4-BE49-F238E27FC236}">
                <a16:creationId xmlns:a16="http://schemas.microsoft.com/office/drawing/2014/main" id="{5F10A637-D86F-4FA1-985D-2D82456511B1}"/>
              </a:ext>
            </a:extLst>
          </p:cNvPr>
          <p:cNvSpPr>
            <a:spLocks noGrp="1"/>
          </p:cNvSpPr>
          <p:nvPr>
            <p:ph type="ftr" sz="quarter" idx="3"/>
          </p:nvPr>
        </p:nvSpPr>
        <p:spPr>
          <a:xfrm rot="5400000">
            <a:off x="-1828801" y="1912217"/>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80F2FA4D-A931-46BA-B767-29A6FD5AAD2A}"/>
              </a:ext>
            </a:extLst>
          </p:cNvPr>
          <p:cNvSpPr>
            <a:spLocks noGrp="1"/>
          </p:cNvSpPr>
          <p:nvPr>
            <p:ph type="sldNum" sz="quarter" idx="4"/>
          </p:nvPr>
        </p:nvSpPr>
        <p:spPr>
          <a:xfrm>
            <a:off x="11669678" y="6408742"/>
            <a:ext cx="438652" cy="448830"/>
          </a:xfrm>
          <a:prstGeom prst="rect">
            <a:avLst/>
          </a:prstGeom>
        </p:spPr>
        <p:txBody>
          <a:bodyPr vert="horz" lIns="91440" tIns="45720" rIns="91440" bIns="45720" rtlCol="0" anchor="ctr"/>
          <a:lstStyle>
            <a:lvl1pPr algn="r">
              <a:defRPr sz="800">
                <a:solidFill>
                  <a:schemeClr val="bg1"/>
                </a:solidFill>
              </a:defRPr>
            </a:lvl1pPr>
          </a:lstStyle>
          <a:p>
            <a:fld id="{B9EAB3BA-07EE-4B64-A177-47C30D775877}" type="slidenum">
              <a:rPr lang="en-US" smtClean="0"/>
              <a:t>‹#›</a:t>
            </a:fld>
            <a:endParaRPr lang="en-US" dirty="0"/>
          </a:p>
        </p:txBody>
      </p:sp>
    </p:spTree>
    <p:extLst>
      <p:ext uri="{BB962C8B-B14F-4D97-AF65-F5344CB8AC3E}">
        <p14:creationId xmlns:p14="http://schemas.microsoft.com/office/powerpoint/2010/main" val="3871135169"/>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44" r:id="rId6"/>
    <p:sldLayoutId id="2147483740" r:id="rId7"/>
    <p:sldLayoutId id="2147483741" r:id="rId8"/>
    <p:sldLayoutId id="2147483742" r:id="rId9"/>
    <p:sldLayoutId id="2147483743" r:id="rId10"/>
    <p:sldLayoutId id="2147483745"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pincode.india-server.com/states/delhi/" TargetMode="External"/><Relationship Id="rId2" Type="http://schemas.openxmlformats.org/officeDocument/2006/relationships/hyperlink" Target="https://covid19.who.int/info"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3185CA96-7DD3-47F3-96CE-B96F5C67D4E5}"/>
              </a:ext>
            </a:extLst>
          </p:cNvPr>
          <p:cNvPicPr>
            <a:picLocks noChangeAspect="1"/>
          </p:cNvPicPr>
          <p:nvPr/>
        </p:nvPicPr>
        <p:blipFill rotWithShape="1">
          <a:blip r:embed="rId2"/>
          <a:srcRect t="8912"/>
          <a:stretch/>
        </p:blipFill>
        <p:spPr>
          <a:xfrm>
            <a:off x="20" y="0"/>
            <a:ext cx="12191980" cy="6857571"/>
          </a:xfrm>
          <a:prstGeom prst="rect">
            <a:avLst/>
          </a:prstGeom>
        </p:spPr>
      </p:pic>
      <p:sp>
        <p:nvSpPr>
          <p:cNvPr id="11" name="Rectangle 10">
            <a:extLst>
              <a:ext uri="{FF2B5EF4-FFF2-40B4-BE49-F238E27FC236}">
                <a16:creationId xmlns:a16="http://schemas.microsoft.com/office/drawing/2014/main" id="{F57DA40C-10B8-4678-8433-AA03ED65E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852792" y="-429"/>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55E5EE0-9261-4DF2-8099-A46B56B57E94}"/>
              </a:ext>
            </a:extLst>
          </p:cNvPr>
          <p:cNvSpPr>
            <a:spLocks noGrp="1"/>
          </p:cNvSpPr>
          <p:nvPr>
            <p:ph type="ctrTitle"/>
          </p:nvPr>
        </p:nvSpPr>
        <p:spPr>
          <a:xfrm>
            <a:off x="848139" y="1200647"/>
            <a:ext cx="10569935" cy="3482386"/>
          </a:xfrm>
        </p:spPr>
        <p:txBody>
          <a:bodyPr anchor="t">
            <a:normAutofit/>
          </a:bodyPr>
          <a:lstStyle/>
          <a:p>
            <a:r>
              <a:rPr lang="en-US" dirty="0">
                <a:solidFill>
                  <a:schemeClr val="bg1"/>
                </a:solidFill>
                <a:effectLst>
                  <a:outerShdw blurRad="38100" dist="38100" dir="2700000" algn="tl">
                    <a:srgbClr val="000000">
                      <a:alpha val="43137"/>
                    </a:srgbClr>
                  </a:outerShdw>
                </a:effectLst>
              </a:rPr>
              <a:t>COVID-19 DATA ANALYSIS </a:t>
            </a:r>
            <a:br>
              <a:rPr lang="en-US" dirty="0">
                <a:solidFill>
                  <a:schemeClr val="bg1"/>
                </a:solidFill>
                <a:effectLst>
                  <a:outerShdw blurRad="38100" dist="38100" dir="2700000" algn="tl">
                    <a:srgbClr val="000000">
                      <a:alpha val="43137"/>
                    </a:srgbClr>
                  </a:outerShdw>
                </a:effectLst>
              </a:rPr>
            </a:br>
            <a:r>
              <a:rPr lang="en-US" dirty="0">
                <a:solidFill>
                  <a:schemeClr val="bg1"/>
                </a:solidFill>
                <a:effectLst>
                  <a:outerShdw blurRad="38100" dist="38100" dir="2700000" algn="tl">
                    <a:srgbClr val="000000">
                      <a:alpha val="43137"/>
                    </a:srgbClr>
                  </a:outerShdw>
                </a:effectLst>
              </a:rPr>
              <a:t>&amp; </a:t>
            </a:r>
            <a:br>
              <a:rPr lang="en-US" dirty="0">
                <a:solidFill>
                  <a:schemeClr val="bg1"/>
                </a:solidFill>
                <a:effectLst>
                  <a:outerShdw blurRad="38100" dist="38100" dir="2700000" algn="tl">
                    <a:srgbClr val="000000">
                      <a:alpha val="43137"/>
                    </a:srgbClr>
                  </a:outerShdw>
                </a:effectLst>
              </a:rPr>
            </a:br>
            <a:r>
              <a:rPr lang="en-US" dirty="0">
                <a:solidFill>
                  <a:schemeClr val="bg1"/>
                </a:solidFill>
                <a:effectLst>
                  <a:outerShdw blurRad="38100" dist="38100" dir="2700000" algn="tl">
                    <a:srgbClr val="000000">
                      <a:alpha val="43137"/>
                    </a:srgbClr>
                  </a:outerShdw>
                </a:effectLst>
              </a:rPr>
              <a:t>ANALYZING Regions of </a:t>
            </a:r>
            <a:r>
              <a:rPr lang="en-US" dirty="0" err="1">
                <a:solidFill>
                  <a:schemeClr val="bg1"/>
                </a:solidFill>
                <a:effectLst>
                  <a:outerShdw blurRad="38100" dist="38100" dir="2700000" algn="tl">
                    <a:srgbClr val="000000">
                      <a:alpha val="43137"/>
                    </a:srgbClr>
                  </a:outerShdw>
                </a:effectLst>
              </a:rPr>
              <a:t>delhi</a:t>
            </a:r>
            <a:r>
              <a:rPr lang="en-US" dirty="0">
                <a:solidFill>
                  <a:schemeClr val="bg1"/>
                </a:solidFill>
                <a:effectLst>
                  <a:outerShdw blurRad="38100" dist="38100" dir="2700000" algn="tl">
                    <a:srgbClr val="000000">
                      <a:alpha val="43137"/>
                    </a:srgbClr>
                  </a:outerShdw>
                </a:effectLst>
              </a:rPr>
              <a:t> using foursquare </a:t>
            </a:r>
            <a:r>
              <a:rPr lang="en-US" dirty="0" err="1">
                <a:solidFill>
                  <a:schemeClr val="bg1"/>
                </a:solidFill>
                <a:effectLst>
                  <a:outerShdw blurRad="38100" dist="38100" dir="2700000" algn="tl">
                    <a:srgbClr val="000000">
                      <a:alpha val="43137"/>
                    </a:srgbClr>
                  </a:outerShdw>
                </a:effectLst>
              </a:rPr>
              <a:t>api</a:t>
            </a:r>
            <a:endParaRPr lang="en-US" dirty="0">
              <a:solidFill>
                <a:schemeClr val="bg1"/>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2DE0AE48-23F5-4D5B-80EA-670B1FAD68F2}"/>
              </a:ext>
            </a:extLst>
          </p:cNvPr>
          <p:cNvSpPr>
            <a:spLocks noGrp="1"/>
          </p:cNvSpPr>
          <p:nvPr>
            <p:ph type="subTitle" idx="1"/>
          </p:nvPr>
        </p:nvSpPr>
        <p:spPr>
          <a:xfrm>
            <a:off x="6313335" y="4918166"/>
            <a:ext cx="5104737" cy="1136468"/>
          </a:xfrm>
        </p:spPr>
        <p:txBody>
          <a:bodyPr>
            <a:normAutofit/>
          </a:bodyPr>
          <a:lstStyle/>
          <a:p>
            <a:pPr algn="r"/>
            <a:r>
              <a:rPr lang="en-US" sz="2400" dirty="0">
                <a:solidFill>
                  <a:schemeClr val="bg1"/>
                </a:solidFill>
                <a:effectLst>
                  <a:outerShdw blurRad="38100" dist="38100" dir="2700000" algn="tl">
                    <a:srgbClr val="000000">
                      <a:alpha val="43137"/>
                    </a:srgbClr>
                  </a:outerShdw>
                </a:effectLst>
              </a:rPr>
              <a:t>BY ANEEKA AFAQ</a:t>
            </a:r>
          </a:p>
        </p:txBody>
      </p:sp>
      <p:sp>
        <p:nvSpPr>
          <p:cNvPr id="13" name="Rectangle 12">
            <a:extLst>
              <a:ext uri="{FF2B5EF4-FFF2-40B4-BE49-F238E27FC236}">
                <a16:creationId xmlns:a16="http://schemas.microsoft.com/office/drawing/2014/main" id="{6FF3D9AA-2746-40BA-A174-3C45EA458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0BF160C-EC5F-45F5-9B8D-197AFA37B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8615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9">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ectangle 11">
            <a:extLst>
              <a:ext uri="{FF2B5EF4-FFF2-40B4-BE49-F238E27FC236}">
                <a16:creationId xmlns:a16="http://schemas.microsoft.com/office/drawing/2014/main" id="{7404E292-5FAB-47E8-A663-A07530CED8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3">
            <a:extLst>
              <a:ext uri="{FF2B5EF4-FFF2-40B4-BE49-F238E27FC236}">
                <a16:creationId xmlns:a16="http://schemas.microsoft.com/office/drawing/2014/main" id="{D80FF8ED-64CE-400C-A4D5-9F943FC264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0"/>
            <a:ext cx="12191999" cy="6858000"/>
          </a:xfrm>
          <a:prstGeom prst="rect">
            <a:avLst/>
          </a:prstGeom>
          <a:gradFill>
            <a:gsLst>
              <a:gs pos="0">
                <a:schemeClr val="accent5">
                  <a:alpha val="75000"/>
                </a:schemeClr>
              </a:gs>
              <a:gs pos="100000">
                <a:schemeClr val="accent2">
                  <a:lumMod val="60000"/>
                  <a:lumOff val="40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5">
            <a:extLst>
              <a:ext uri="{FF2B5EF4-FFF2-40B4-BE49-F238E27FC236}">
                <a16:creationId xmlns:a16="http://schemas.microsoft.com/office/drawing/2014/main" id="{568868AD-100D-45F3-B11E-8A2936712B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12191999" cy="6858000"/>
          </a:xfrm>
          <a:prstGeom prst="rect">
            <a:avLst/>
          </a:prstGeom>
          <a:gradFill>
            <a:gsLst>
              <a:gs pos="49000">
                <a:schemeClr val="accent5">
                  <a:alpha val="50000"/>
                </a:schemeClr>
              </a:gs>
              <a:gs pos="100000">
                <a:schemeClr val="accent2">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7">
            <a:extLst>
              <a:ext uri="{FF2B5EF4-FFF2-40B4-BE49-F238E27FC236}">
                <a16:creationId xmlns:a16="http://schemas.microsoft.com/office/drawing/2014/main" id="{714742CC-05F9-44AC-AF98-AB6EF810E4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96001" cy="6858000"/>
          </a:xfrm>
          <a:prstGeom prst="rect">
            <a:avLst/>
          </a:prstGeom>
          <a:gradFill>
            <a:gsLst>
              <a:gs pos="0">
                <a:schemeClr val="accent2">
                  <a:alpha val="17000"/>
                </a:schemeClr>
              </a:gs>
              <a:gs pos="85000">
                <a:schemeClr val="accent4">
                  <a:alpha val="40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13">
            <a:extLst>
              <a:ext uri="{FF2B5EF4-FFF2-40B4-BE49-F238E27FC236}">
                <a16:creationId xmlns:a16="http://schemas.microsoft.com/office/drawing/2014/main" id="{853C77DB-C7E3-4B1F-9AD0-1EB2982A86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460656" y="-2569189"/>
            <a:ext cx="5115722" cy="10255626"/>
          </a:xfrm>
          <a:custGeom>
            <a:avLst/>
            <a:gdLst>
              <a:gd name="connsiteX0" fmla="*/ 2065105 w 2065105"/>
              <a:gd name="connsiteY0" fmla="*/ 0 h 4139967"/>
              <a:gd name="connsiteX1" fmla="*/ 2065105 w 2065105"/>
              <a:gd name="connsiteY1" fmla="*/ 4139967 h 4139967"/>
              <a:gd name="connsiteX2" fmla="*/ 1858573 w 2065105"/>
              <a:gd name="connsiteY2" fmla="*/ 4129538 h 4139967"/>
              <a:gd name="connsiteX3" fmla="*/ 0 w 2065105"/>
              <a:gd name="connsiteY3" fmla="*/ 2069983 h 4139967"/>
              <a:gd name="connsiteX4" fmla="*/ 1858573 w 2065105"/>
              <a:gd name="connsiteY4" fmla="*/ 10428 h 4139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5105" h="4139967">
                <a:moveTo>
                  <a:pt x="2065105" y="0"/>
                </a:moveTo>
                <a:lnTo>
                  <a:pt x="2065105" y="4139967"/>
                </a:lnTo>
                <a:lnTo>
                  <a:pt x="1858573" y="4129538"/>
                </a:lnTo>
                <a:cubicBezTo>
                  <a:pt x="814640" y="4023521"/>
                  <a:pt x="0" y="3141887"/>
                  <a:pt x="0" y="2069983"/>
                </a:cubicBezTo>
                <a:cubicBezTo>
                  <a:pt x="0" y="998079"/>
                  <a:pt x="814640" y="116446"/>
                  <a:pt x="1858573" y="10428"/>
                </a:cubicBezTo>
                <a:close/>
              </a:path>
            </a:pathLst>
          </a:custGeom>
          <a:gradFill flip="none" rotWithShape="1">
            <a:gsLst>
              <a:gs pos="7000">
                <a:schemeClr val="accent4">
                  <a:lumMod val="60000"/>
                  <a:lumOff val="40000"/>
                  <a:alpha val="3000"/>
                </a:schemeClr>
              </a:gs>
              <a:gs pos="100000">
                <a:schemeClr val="accent4">
                  <a:lumMod val="60000"/>
                  <a:lumOff val="40000"/>
                  <a:alpha val="3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2E3D15-0781-43FF-A15F-95C46C1CBC6B}"/>
              </a:ext>
            </a:extLst>
          </p:cNvPr>
          <p:cNvSpPr>
            <a:spLocks noGrp="1"/>
          </p:cNvSpPr>
          <p:nvPr>
            <p:ph type="title"/>
          </p:nvPr>
        </p:nvSpPr>
        <p:spPr>
          <a:xfrm>
            <a:off x="1524000" y="384314"/>
            <a:ext cx="9144000" cy="914400"/>
          </a:xfrm>
        </p:spPr>
        <p:txBody>
          <a:bodyPr vert="horz" lIns="0" tIns="0" rIns="0" bIns="0" rtlCol="0" anchor="ctr">
            <a:normAutofit/>
          </a:bodyPr>
          <a:lstStyle/>
          <a:p>
            <a:pPr algn="ctr"/>
            <a:r>
              <a:rPr lang="en-US" sz="4400" spc="750" dirty="0">
                <a:solidFill>
                  <a:schemeClr val="bg1"/>
                </a:solidFill>
              </a:rPr>
              <a:t>conclusion</a:t>
            </a:r>
          </a:p>
        </p:txBody>
      </p:sp>
      <p:sp>
        <p:nvSpPr>
          <p:cNvPr id="4" name="TextBox 3">
            <a:extLst>
              <a:ext uri="{FF2B5EF4-FFF2-40B4-BE49-F238E27FC236}">
                <a16:creationId xmlns:a16="http://schemas.microsoft.com/office/drawing/2014/main" id="{D63005E7-A9EF-44E9-8044-044C3E6617A6}"/>
              </a:ext>
            </a:extLst>
          </p:cNvPr>
          <p:cNvSpPr txBox="1"/>
          <p:nvPr/>
        </p:nvSpPr>
        <p:spPr>
          <a:xfrm>
            <a:off x="1330855" y="1756204"/>
            <a:ext cx="8793806" cy="3787255"/>
          </a:xfrm>
          <a:prstGeom prst="rect">
            <a:avLst/>
          </a:prstGeom>
          <a:noFill/>
        </p:spPr>
        <p:txBody>
          <a:bodyPr wrap="square" rtlCol="0">
            <a:spAutoFit/>
          </a:bodyPr>
          <a:lstStyle/>
          <a:p>
            <a:pPr marL="0" marR="0" algn="just">
              <a:lnSpc>
                <a:spcPct val="150000"/>
              </a:lnSpc>
              <a:spcBef>
                <a:spcPts val="0"/>
              </a:spcBef>
              <a:spcAft>
                <a:spcPts val="800"/>
              </a:spcAft>
            </a:pPr>
            <a:r>
              <a:rPr lang="en-US" sz="1800" dirty="0">
                <a:effectLst/>
                <a:latin typeface="Georgia" panose="02040502050405020303" pitchFamily="18" charset="0"/>
                <a:ea typeface="Calibri" panose="020F0502020204030204" pitchFamily="34" charset="0"/>
                <a:cs typeface="Times New Roman" panose="02020603050405020304" pitchFamily="18" charset="0"/>
              </a:rPr>
              <a:t>Since this project was not a client-based project, the conclusion is not what I can offer at this point. Still I would like to point out that the data visualization of Covid-19 data using various libraries was something worth doing. Though in this case you all already have the WHO website to go and see the data insights, but I believe what I learned through this project is going to be with me in magical ways. Who knows if someday I would come up with something absolutely original and that project would be useful to the world in its own way. And the Foursquare API was again something I would love to work with in future. The details and the features, and all the thousands of different things that we can possibly do with this platform are amazing.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20425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41E39F-D114-4696-BE3F-9FEDE4290748}"/>
              </a:ext>
            </a:extLst>
          </p:cNvPr>
          <p:cNvSpPr>
            <a:spLocks noGrp="1"/>
          </p:cNvSpPr>
          <p:nvPr>
            <p:ph idx="1"/>
          </p:nvPr>
        </p:nvSpPr>
        <p:spPr>
          <a:xfrm>
            <a:off x="1371601" y="622853"/>
            <a:ext cx="9601200" cy="5448266"/>
          </a:xfrm>
        </p:spPr>
        <p:txBody>
          <a:bodyPr/>
          <a:lstStyle/>
          <a:p>
            <a:pPr marL="0" marR="0">
              <a:lnSpc>
                <a:spcPct val="150000"/>
              </a:lnSpc>
              <a:spcBef>
                <a:spcPts val="0"/>
              </a:spcBef>
              <a:spcAft>
                <a:spcPts val="800"/>
              </a:spcAft>
            </a:pPr>
            <a:r>
              <a:rPr lang="en-US" sz="1800">
                <a:effectLst/>
                <a:latin typeface="Georgia" panose="02040502050405020303" pitchFamily="18" charset="0"/>
                <a:ea typeface="Calibri" panose="020F0502020204030204" pitchFamily="34" charset="0"/>
                <a:cs typeface="Times New Roman" panose="02020603050405020304" pitchFamily="18" charset="0"/>
              </a:rPr>
              <a:t>This project will contain two parts:</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Font typeface="+mj-lt"/>
              <a:buAutoNum type="arabicPeriod"/>
            </a:pPr>
            <a:r>
              <a:rPr lang="en-US" sz="1800">
                <a:effectLst/>
                <a:latin typeface="Georgia" panose="02040502050405020303" pitchFamily="18" charset="0"/>
                <a:ea typeface="Calibri" panose="020F0502020204030204" pitchFamily="34" charset="0"/>
                <a:cs typeface="Times New Roman" panose="02020603050405020304" pitchFamily="18" charset="0"/>
              </a:rPr>
              <a:t>The first part will be “</a:t>
            </a:r>
            <a:r>
              <a:rPr lang="en-US" sz="1800" b="1" u="sng">
                <a:effectLst/>
                <a:latin typeface="Georgia" panose="02040502050405020303" pitchFamily="18" charset="0"/>
                <a:ea typeface="Calibri" panose="020F0502020204030204" pitchFamily="34" charset="0"/>
                <a:cs typeface="Times New Roman" panose="02020603050405020304" pitchFamily="18" charset="0"/>
              </a:rPr>
              <a:t>Covid-19 Data analysis as on 20</a:t>
            </a:r>
            <a:r>
              <a:rPr lang="en-US" sz="1800" b="1" u="sng" baseline="30000">
                <a:effectLst/>
                <a:latin typeface="Georgia" panose="02040502050405020303" pitchFamily="18" charset="0"/>
                <a:ea typeface="Calibri" panose="020F0502020204030204" pitchFamily="34" charset="0"/>
                <a:cs typeface="Times New Roman" panose="02020603050405020304" pitchFamily="18" charset="0"/>
              </a:rPr>
              <a:t>th</a:t>
            </a:r>
            <a:r>
              <a:rPr lang="en-US" sz="1800" b="1" u="sng">
                <a:effectLst/>
                <a:latin typeface="Georgia" panose="02040502050405020303" pitchFamily="18" charset="0"/>
                <a:ea typeface="Calibri" panose="020F0502020204030204" pitchFamily="34" charset="0"/>
                <a:cs typeface="Times New Roman" panose="02020603050405020304" pitchFamily="18" charset="0"/>
              </a:rPr>
              <a:t> July 2020</a:t>
            </a:r>
            <a:r>
              <a:rPr lang="en-US" sz="1800">
                <a:effectLst/>
                <a:latin typeface="Georgia" panose="02040502050405020303" pitchFamily="18" charset="0"/>
                <a:ea typeface="Calibri" panose="020F0502020204030204" pitchFamily="34" charset="0"/>
                <a:cs typeface="Times New Roman" panose="02020603050405020304" pitchFamily="18" charset="0"/>
              </a:rPr>
              <a:t>” and I will be using the data from the World Health Organization website to analyze the world data about the spread of Covid-19. I will be using different libraries in python to read, clean, analyze, and visualize the data.</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800"/>
              </a:spcAft>
            </a:pPr>
            <a:r>
              <a:rPr lang="en-US" sz="1800">
                <a:effectLst/>
                <a:latin typeface="Georgia" panose="02040502050405020303" pitchFamily="18" charset="0"/>
                <a:ea typeface="Calibri" panose="020F0502020204030204" pitchFamily="34" charset="0"/>
                <a:cs typeface="Times New Roman" panose="02020603050405020304" pitchFamily="18" charset="0"/>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Font typeface="+mj-lt"/>
              <a:buAutoNum type="arabicPeriod"/>
            </a:pPr>
            <a:r>
              <a:rPr lang="en-US" sz="1800">
                <a:effectLst/>
                <a:latin typeface="Georgia" panose="02040502050405020303" pitchFamily="18" charset="0"/>
                <a:ea typeface="Calibri" panose="020F0502020204030204" pitchFamily="34" charset="0"/>
                <a:cs typeface="Times New Roman" panose="02020603050405020304" pitchFamily="18" charset="0"/>
              </a:rPr>
              <a:t>This part will be focused on “</a:t>
            </a:r>
            <a:r>
              <a:rPr lang="en-US" sz="1800" b="1" u="sng">
                <a:effectLst/>
                <a:latin typeface="Georgia" panose="02040502050405020303" pitchFamily="18" charset="0"/>
                <a:ea typeface="Calibri" panose="020F0502020204030204" pitchFamily="34" charset="0"/>
                <a:cs typeface="Times New Roman" panose="02020603050405020304" pitchFamily="18" charset="0"/>
              </a:rPr>
              <a:t>Using Foursquare API to analyze the regions of Delhi</a:t>
            </a:r>
            <a:r>
              <a:rPr lang="en-US" sz="1800">
                <a:effectLst/>
                <a:latin typeface="Georgia" panose="02040502050405020303" pitchFamily="18" charset="0"/>
                <a:ea typeface="Calibri" panose="020F0502020204030204" pitchFamily="34" charset="0"/>
                <a:cs typeface="Times New Roman" panose="02020603050405020304" pitchFamily="18" charset="0"/>
              </a:rPr>
              <a:t>”. Different features such as districts, latitudes and longitudes will be used in this section.</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526556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33CB8-D977-4055-BD76-310A48EEA363}"/>
              </a:ext>
            </a:extLst>
          </p:cNvPr>
          <p:cNvSpPr>
            <a:spLocks noGrp="1"/>
          </p:cNvSpPr>
          <p:nvPr>
            <p:ph type="title"/>
          </p:nvPr>
        </p:nvSpPr>
        <p:spPr>
          <a:xfrm>
            <a:off x="1371600" y="569843"/>
            <a:ext cx="10240903" cy="622853"/>
          </a:xfrm>
        </p:spPr>
        <p:txBody>
          <a:bodyPr/>
          <a:lstStyle/>
          <a:p>
            <a:r>
              <a:rPr lang="en-US" dirty="0"/>
              <a:t>DATA ACQUISITION &amp; CLEANING</a:t>
            </a:r>
          </a:p>
        </p:txBody>
      </p:sp>
      <p:sp>
        <p:nvSpPr>
          <p:cNvPr id="3" name="Content Placeholder 2">
            <a:extLst>
              <a:ext uri="{FF2B5EF4-FFF2-40B4-BE49-F238E27FC236}">
                <a16:creationId xmlns:a16="http://schemas.microsoft.com/office/drawing/2014/main" id="{50084812-21F6-4CB3-B4DE-70A93A42BE11}"/>
              </a:ext>
            </a:extLst>
          </p:cNvPr>
          <p:cNvSpPr>
            <a:spLocks noGrp="1"/>
          </p:cNvSpPr>
          <p:nvPr>
            <p:ph idx="1"/>
          </p:nvPr>
        </p:nvSpPr>
        <p:spPr>
          <a:xfrm>
            <a:off x="1391477" y="1285461"/>
            <a:ext cx="10221026" cy="4785657"/>
          </a:xfrm>
        </p:spPr>
        <p:txBody>
          <a:bodyPr>
            <a:normAutofit/>
          </a:bodyPr>
          <a:lstStyle/>
          <a:p>
            <a:pPr marL="342900" marR="0" lvl="0" indent="-342900" algn="just">
              <a:lnSpc>
                <a:spcPct val="150000"/>
              </a:lnSpc>
              <a:spcBef>
                <a:spcPts val="0"/>
              </a:spcBef>
              <a:spcAft>
                <a:spcPts val="800"/>
              </a:spcAft>
              <a:buFont typeface="+mj-lt"/>
              <a:buAutoNum type="arabicPeriod"/>
            </a:pPr>
            <a:r>
              <a:rPr lang="en-US" sz="1800" dirty="0">
                <a:effectLst/>
                <a:latin typeface="Georgia" panose="02040502050405020303" pitchFamily="18" charset="0"/>
                <a:ea typeface="Calibri" panose="020F0502020204030204" pitchFamily="34" charset="0"/>
                <a:cs typeface="Times New Roman" panose="02020603050405020304" pitchFamily="18" charset="0"/>
              </a:rPr>
              <a:t>For the first section of this project, the data was collected from the WHO website. The data was available under the Covid-19 Dashboard and was easily retrieve as a csv file. Following is the URL from where I collected the data: </a:t>
            </a:r>
            <a:r>
              <a:rPr lang="en-US" sz="18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2"/>
              </a:rPr>
              <a:t>https://covid19.who.int/info</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Georgia" panose="02040502050405020303" pitchFamily="18" charset="0"/>
                <a:ea typeface="Calibri" panose="020F0502020204030204" pitchFamily="34" charset="0"/>
                <a:cs typeface="Times New Roman" panose="02020603050405020304" pitchFamily="18" charset="0"/>
              </a:rPr>
              <a:t>As for the Folium Choropleth, I downloaded the json file ‘</a:t>
            </a:r>
            <a:r>
              <a:rPr lang="en-US" sz="1800" dirty="0" err="1">
                <a:effectLst/>
                <a:latin typeface="Georgia" panose="02040502050405020303" pitchFamily="18" charset="0"/>
                <a:ea typeface="Calibri" panose="020F0502020204030204" pitchFamily="34" charset="0"/>
                <a:cs typeface="Times New Roman" panose="02020603050405020304" pitchFamily="18" charset="0"/>
              </a:rPr>
              <a:t>custom.geo.json</a:t>
            </a:r>
            <a:r>
              <a:rPr lang="en-US" sz="1800" dirty="0">
                <a:effectLst/>
                <a:latin typeface="Georgia" panose="02040502050405020303" pitchFamily="18" charset="0"/>
                <a:ea typeface="Calibri" panose="020F0502020204030204" pitchFamily="34" charset="0"/>
                <a:cs typeface="Times New Roman" panose="02020603050405020304" pitchFamily="18" charset="0"/>
              </a:rPr>
              <a:t>’ which contained all the data of the world countries such as their names, postal codes, etc.</a:t>
            </a:r>
          </a:p>
          <a:p>
            <a:endParaRPr lang="en-US" sz="1800" dirty="0">
              <a:effectLst/>
              <a:latin typeface="Georgia" panose="02040502050405020303" pitchFamily="18" charset="0"/>
              <a:ea typeface="Calibri" panose="020F0502020204030204" pitchFamily="34" charset="0"/>
              <a:cs typeface="Times New Roman" panose="02020603050405020304" pitchFamily="18" charset="0"/>
            </a:endParaRPr>
          </a:p>
          <a:p>
            <a:pPr marL="0" marR="0" lvl="0" indent="0" algn="just">
              <a:lnSpc>
                <a:spcPct val="150000"/>
              </a:lnSpc>
              <a:spcBef>
                <a:spcPts val="0"/>
              </a:spcBef>
              <a:spcAft>
                <a:spcPts val="0"/>
              </a:spcAft>
              <a:buNone/>
            </a:pPr>
            <a:r>
              <a:rPr lang="en-US" sz="1800" dirty="0">
                <a:effectLst/>
                <a:latin typeface="Georgia" panose="02040502050405020303" pitchFamily="18" charset="0"/>
                <a:ea typeface="Calibri" panose="020F0502020204030204" pitchFamily="34" charset="0"/>
                <a:cs typeface="Times New Roman" panose="02020603050405020304" pitchFamily="18" charset="0"/>
              </a:rPr>
              <a:t>2. For the second Foursquare section, I used the data from the following website:       </a:t>
            </a:r>
            <a:r>
              <a:rPr lang="en-US" sz="1800" u="sng" dirty="0">
                <a:solidFill>
                  <a:srgbClr val="0000FF"/>
                </a:solidFill>
                <a:effectLst/>
                <a:latin typeface="Georgia" panose="02040502050405020303" pitchFamily="18" charset="0"/>
                <a:ea typeface="Calibri" panose="020F0502020204030204" pitchFamily="34" charset="0"/>
                <a:cs typeface="Times New Roman" panose="02020603050405020304" pitchFamily="18" charset="0"/>
                <a:hlinkClick r:id="rId3"/>
              </a:rPr>
              <a:t>http://pincode.india-server.com/states/delhi/</a:t>
            </a:r>
            <a:r>
              <a:rPr lang="en-US" sz="1800" dirty="0">
                <a:effectLst/>
                <a:latin typeface="Georgia" panose="02040502050405020303" pitchFamily="18" charset="0"/>
                <a:ea typeface="Calibri" panose="020F0502020204030204" pitchFamily="34" charset="0"/>
                <a:cs typeface="Times New Roman" panose="02020603050405020304" pitchFamily="18" charset="0"/>
              </a:rPr>
              <a:t> . This website allowed access to the data of all the   districts in Delhi. </a:t>
            </a:r>
          </a:p>
          <a:p>
            <a:pPr algn="just">
              <a:lnSpc>
                <a:spcPct val="150000"/>
              </a:lnSpc>
              <a:spcBef>
                <a:spcPts val="0"/>
              </a:spcBef>
            </a:pPr>
            <a:r>
              <a:rPr lang="en-US" sz="1800" dirty="0">
                <a:effectLst/>
                <a:latin typeface="Georgia" panose="02040502050405020303" pitchFamily="18" charset="0"/>
                <a:ea typeface="Calibri" panose="020F0502020204030204" pitchFamily="34" charset="0"/>
                <a:cs typeface="Times New Roman" panose="02020603050405020304" pitchFamily="18" charset="0"/>
              </a:rPr>
              <a:t>As for the latitudes and the longitudes of all these districts, I used Google to search for the coordinates and added them to the given </a:t>
            </a:r>
            <a:r>
              <a:rPr lang="en-US" sz="1800" dirty="0" err="1">
                <a:effectLst/>
                <a:latin typeface="Georgia" panose="02040502050405020303" pitchFamily="18" charset="0"/>
                <a:ea typeface="Calibri" panose="020F0502020204030204" pitchFamily="34" charset="0"/>
                <a:cs typeface="Times New Roman" panose="02020603050405020304" pitchFamily="18" charset="0"/>
              </a:rPr>
              <a:t>dataframe</a:t>
            </a:r>
            <a:r>
              <a:rPr lang="en-US" sz="1800" dirty="0">
                <a:effectLst/>
                <a:latin typeface="Georgia" panose="02040502050405020303" pitchFamily="18" charset="0"/>
                <a:ea typeface="Calibri" panose="020F0502020204030204" pitchFamily="34" charset="0"/>
                <a:cs typeface="Times New Roman" panose="02020603050405020304" pitchFamily="18" charset="0"/>
              </a:rPr>
              <a:t> manually.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363457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AC16B-ADBF-45E0-8E92-60B7E9F9E29D}"/>
              </a:ext>
            </a:extLst>
          </p:cNvPr>
          <p:cNvSpPr>
            <a:spLocks noGrp="1"/>
          </p:cNvSpPr>
          <p:nvPr>
            <p:ph type="ctrTitle"/>
          </p:nvPr>
        </p:nvSpPr>
        <p:spPr/>
        <p:txBody>
          <a:bodyPr/>
          <a:lstStyle/>
          <a:p>
            <a:r>
              <a:rPr lang="en-US" dirty="0"/>
              <a:t>Covid-19 data analysis</a:t>
            </a:r>
            <a:br>
              <a:rPr lang="en-US" dirty="0"/>
            </a:br>
            <a:br>
              <a:rPr lang="en-US" dirty="0"/>
            </a:br>
            <a:r>
              <a:rPr lang="en-US" sz="2000" dirty="0"/>
              <a:t>as on 20</a:t>
            </a:r>
            <a:r>
              <a:rPr lang="en-US" sz="2000" baseline="30000" dirty="0"/>
              <a:t>th</a:t>
            </a:r>
            <a:r>
              <a:rPr lang="en-US" sz="2000" dirty="0"/>
              <a:t> July 2020</a:t>
            </a:r>
          </a:p>
        </p:txBody>
      </p:sp>
      <p:sp>
        <p:nvSpPr>
          <p:cNvPr id="3" name="Subtitle 2">
            <a:extLst>
              <a:ext uri="{FF2B5EF4-FFF2-40B4-BE49-F238E27FC236}">
                <a16:creationId xmlns:a16="http://schemas.microsoft.com/office/drawing/2014/main" id="{27CE6899-6475-4E78-965A-455C4F49DA8B}"/>
              </a:ext>
            </a:extLst>
          </p:cNvPr>
          <p:cNvSpPr>
            <a:spLocks noGrp="1"/>
          </p:cNvSpPr>
          <p:nvPr>
            <p:ph type="subTitle" idx="1"/>
          </p:nvPr>
        </p:nvSpPr>
        <p:spPr/>
        <p:txBody>
          <a:bodyPr>
            <a:normAutofit/>
          </a:bodyPr>
          <a:lstStyle/>
          <a:p>
            <a:r>
              <a:rPr lang="en-US" sz="2400" i="1" u="sng" dirty="0"/>
              <a:t>Results and discussion</a:t>
            </a:r>
          </a:p>
        </p:txBody>
      </p:sp>
    </p:spTree>
    <p:extLst>
      <p:ext uri="{BB962C8B-B14F-4D97-AF65-F5344CB8AC3E}">
        <p14:creationId xmlns:p14="http://schemas.microsoft.com/office/powerpoint/2010/main" val="3377684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C94F26-D6B7-43DF-9413-2EA33FBFAA3D}"/>
              </a:ext>
            </a:extLst>
          </p:cNvPr>
          <p:cNvSpPr>
            <a:spLocks noGrp="1"/>
          </p:cNvSpPr>
          <p:nvPr>
            <p:ph type="title"/>
          </p:nvPr>
        </p:nvSpPr>
        <p:spPr>
          <a:xfrm>
            <a:off x="287030" y="5533202"/>
            <a:ext cx="11352897" cy="1054645"/>
          </a:xfrm>
        </p:spPr>
        <p:txBody>
          <a:bodyPr vert="horz" lIns="0" tIns="0" rIns="0" bIns="0" rtlCol="0" anchor="ctr">
            <a:noAutofit/>
          </a:bodyPr>
          <a:lstStyle/>
          <a:p>
            <a:r>
              <a:rPr lang="en-US" spc="750" dirty="0">
                <a:solidFill>
                  <a:schemeClr val="bg1"/>
                </a:solidFill>
                <a:effectLst>
                  <a:outerShdw blurRad="38100" dist="38100" dir="2700000" algn="tl">
                    <a:srgbClr val="000000">
                      <a:alpha val="43137"/>
                    </a:srgbClr>
                  </a:outerShdw>
                </a:effectLst>
              </a:rPr>
              <a:t>Covod-19 CHOROPLETH WORLD MAP DEPCTING SPREAD OF VIRUS ACROSS THE GLOBE</a:t>
            </a:r>
          </a:p>
        </p:txBody>
      </p:sp>
      <p:pic>
        <p:nvPicPr>
          <p:cNvPr id="6" name="Picture Placeholder 5" descr="A screenshot of a social media post&#10;&#10;Description automatically generated">
            <a:extLst>
              <a:ext uri="{FF2B5EF4-FFF2-40B4-BE49-F238E27FC236}">
                <a16:creationId xmlns:a16="http://schemas.microsoft.com/office/drawing/2014/main" id="{C6104A35-0B43-4509-8A76-6DAFF5635159}"/>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9193" t="28602" r="10715" b="12674"/>
          <a:stretch/>
        </p:blipFill>
        <p:spPr>
          <a:xfrm>
            <a:off x="1166191" y="433737"/>
            <a:ext cx="10124661" cy="4645553"/>
          </a:xfrm>
          <a:prstGeom prst="rect">
            <a:avLst/>
          </a:prstGeom>
        </p:spPr>
      </p:pic>
    </p:spTree>
    <p:extLst>
      <p:ext uri="{BB962C8B-B14F-4D97-AF65-F5344CB8AC3E}">
        <p14:creationId xmlns:p14="http://schemas.microsoft.com/office/powerpoint/2010/main" val="1772543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4">
                  <a:alpha val="61000"/>
                </a:schemeClr>
              </a:gs>
              <a:gs pos="100000">
                <a:schemeClr val="accent5">
                  <a:alpha val="89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5333145" y="0"/>
            <a:ext cx="6858855" cy="6857572"/>
          </a:xfrm>
          <a:prstGeom prst="rect">
            <a:avLst/>
          </a:prstGeom>
          <a:gradFill>
            <a:gsLst>
              <a:gs pos="8000">
                <a:schemeClr val="accent6">
                  <a:alpha val="11000"/>
                </a:schemeClr>
              </a:gs>
              <a:gs pos="100000">
                <a:schemeClr val="accent4">
                  <a:alpha val="70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7945" y="-1686055"/>
            <a:ext cx="4894564" cy="12193546"/>
          </a:xfrm>
          <a:prstGeom prst="rect">
            <a:avLst/>
          </a:prstGeom>
          <a:gradFill>
            <a:gsLst>
              <a:gs pos="0">
                <a:schemeClr val="accent5">
                  <a:lumMod val="60000"/>
                  <a:lumOff val="40000"/>
                  <a:alpha val="0"/>
                </a:schemeClr>
              </a:gs>
              <a:gs pos="99000">
                <a:schemeClr val="accent2"/>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screenshot of a social media post&#10;&#10;Description automatically generated">
            <a:extLst>
              <a:ext uri="{FF2B5EF4-FFF2-40B4-BE49-F238E27FC236}">
                <a16:creationId xmlns:a16="http://schemas.microsoft.com/office/drawing/2014/main" id="{FEE1A40E-D47B-454F-A31D-9EC25D0C329B}"/>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7402" t="24770" r="24969" b="11140"/>
          <a:stretch/>
        </p:blipFill>
        <p:spPr>
          <a:xfrm>
            <a:off x="1777174" y="1563413"/>
            <a:ext cx="8372607" cy="5237409"/>
          </a:xfrm>
          <a:prstGeom prst="rect">
            <a:avLst/>
          </a:prstGeom>
        </p:spPr>
      </p:pic>
      <p:sp>
        <p:nvSpPr>
          <p:cNvPr id="7" name="TextBox 6">
            <a:extLst>
              <a:ext uri="{FF2B5EF4-FFF2-40B4-BE49-F238E27FC236}">
                <a16:creationId xmlns:a16="http://schemas.microsoft.com/office/drawing/2014/main" id="{07BA5C83-1707-40F2-AE0B-8EC620D8DDA3}"/>
              </a:ext>
            </a:extLst>
          </p:cNvPr>
          <p:cNvSpPr txBox="1"/>
          <p:nvPr/>
        </p:nvSpPr>
        <p:spPr>
          <a:xfrm>
            <a:off x="278296" y="395458"/>
            <a:ext cx="11370365" cy="1077218"/>
          </a:xfrm>
          <a:prstGeom prst="rect">
            <a:avLst/>
          </a:prstGeom>
          <a:noFill/>
        </p:spPr>
        <p:txBody>
          <a:bodyPr wrap="square" rtlCol="0">
            <a:spAutoFit/>
          </a:bodyPr>
          <a:lstStyle/>
          <a:p>
            <a:r>
              <a:rPr lang="en-US" sz="3200" b="1" dirty="0">
                <a:effectLst/>
                <a:latin typeface="+mj-lt"/>
                <a:ea typeface="Calibri" panose="020F0502020204030204" pitchFamily="34" charset="0"/>
                <a:cs typeface="Times New Roman" panose="02020603050405020304" pitchFamily="18" charset="0"/>
              </a:rPr>
              <a:t>Histogram displaying the number of countries vs number of cases plot for world Covid-19 data:</a:t>
            </a:r>
            <a:endParaRPr lang="en-US" sz="3200" b="1" dirty="0">
              <a:latin typeface="+mj-lt"/>
            </a:endParaRPr>
          </a:p>
        </p:txBody>
      </p:sp>
    </p:spTree>
    <p:extLst>
      <p:ext uri="{BB962C8B-B14F-4D97-AF65-F5344CB8AC3E}">
        <p14:creationId xmlns:p14="http://schemas.microsoft.com/office/powerpoint/2010/main" val="33400275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9">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ectangle 11">
            <a:extLst>
              <a:ext uri="{FF2B5EF4-FFF2-40B4-BE49-F238E27FC236}">
                <a16:creationId xmlns:a16="http://schemas.microsoft.com/office/drawing/2014/main" id="{7404E292-5FAB-47E8-A663-A07530CED8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3">
            <a:extLst>
              <a:ext uri="{FF2B5EF4-FFF2-40B4-BE49-F238E27FC236}">
                <a16:creationId xmlns:a16="http://schemas.microsoft.com/office/drawing/2014/main" id="{D80FF8ED-64CE-400C-A4D5-9F943FC264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0"/>
            <a:ext cx="12191999" cy="6858000"/>
          </a:xfrm>
          <a:prstGeom prst="rect">
            <a:avLst/>
          </a:prstGeom>
          <a:gradFill>
            <a:gsLst>
              <a:gs pos="0">
                <a:schemeClr val="accent5">
                  <a:alpha val="75000"/>
                </a:schemeClr>
              </a:gs>
              <a:gs pos="100000">
                <a:schemeClr val="accent2">
                  <a:lumMod val="60000"/>
                  <a:lumOff val="40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5">
            <a:extLst>
              <a:ext uri="{FF2B5EF4-FFF2-40B4-BE49-F238E27FC236}">
                <a16:creationId xmlns:a16="http://schemas.microsoft.com/office/drawing/2014/main" id="{568868AD-100D-45F3-B11E-8A2936712B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12191999" cy="6858000"/>
          </a:xfrm>
          <a:prstGeom prst="rect">
            <a:avLst/>
          </a:prstGeom>
          <a:gradFill>
            <a:gsLst>
              <a:gs pos="49000">
                <a:schemeClr val="accent5">
                  <a:alpha val="50000"/>
                </a:schemeClr>
              </a:gs>
              <a:gs pos="100000">
                <a:schemeClr val="accent2">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7">
            <a:extLst>
              <a:ext uri="{FF2B5EF4-FFF2-40B4-BE49-F238E27FC236}">
                <a16:creationId xmlns:a16="http://schemas.microsoft.com/office/drawing/2014/main" id="{714742CC-05F9-44AC-AF98-AB6EF810E4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96001" cy="6858000"/>
          </a:xfrm>
          <a:prstGeom prst="rect">
            <a:avLst/>
          </a:prstGeom>
          <a:gradFill>
            <a:gsLst>
              <a:gs pos="0">
                <a:schemeClr val="accent2">
                  <a:alpha val="17000"/>
                </a:schemeClr>
              </a:gs>
              <a:gs pos="85000">
                <a:schemeClr val="accent4">
                  <a:alpha val="40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13">
            <a:extLst>
              <a:ext uri="{FF2B5EF4-FFF2-40B4-BE49-F238E27FC236}">
                <a16:creationId xmlns:a16="http://schemas.microsoft.com/office/drawing/2014/main" id="{853C77DB-C7E3-4B1F-9AD0-1EB2982A86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460656" y="-2569189"/>
            <a:ext cx="5115722" cy="10255626"/>
          </a:xfrm>
          <a:custGeom>
            <a:avLst/>
            <a:gdLst>
              <a:gd name="connsiteX0" fmla="*/ 2065105 w 2065105"/>
              <a:gd name="connsiteY0" fmla="*/ 0 h 4139967"/>
              <a:gd name="connsiteX1" fmla="*/ 2065105 w 2065105"/>
              <a:gd name="connsiteY1" fmla="*/ 4139967 h 4139967"/>
              <a:gd name="connsiteX2" fmla="*/ 1858573 w 2065105"/>
              <a:gd name="connsiteY2" fmla="*/ 4129538 h 4139967"/>
              <a:gd name="connsiteX3" fmla="*/ 0 w 2065105"/>
              <a:gd name="connsiteY3" fmla="*/ 2069983 h 4139967"/>
              <a:gd name="connsiteX4" fmla="*/ 1858573 w 2065105"/>
              <a:gd name="connsiteY4" fmla="*/ 10428 h 4139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5105" h="4139967">
                <a:moveTo>
                  <a:pt x="2065105" y="0"/>
                </a:moveTo>
                <a:lnTo>
                  <a:pt x="2065105" y="4139967"/>
                </a:lnTo>
                <a:lnTo>
                  <a:pt x="1858573" y="4129538"/>
                </a:lnTo>
                <a:cubicBezTo>
                  <a:pt x="814640" y="4023521"/>
                  <a:pt x="0" y="3141887"/>
                  <a:pt x="0" y="2069983"/>
                </a:cubicBezTo>
                <a:cubicBezTo>
                  <a:pt x="0" y="998079"/>
                  <a:pt x="814640" y="116446"/>
                  <a:pt x="1858573" y="10428"/>
                </a:cubicBezTo>
                <a:close/>
              </a:path>
            </a:pathLst>
          </a:custGeom>
          <a:gradFill flip="none" rotWithShape="1">
            <a:gsLst>
              <a:gs pos="7000">
                <a:schemeClr val="accent4">
                  <a:lumMod val="60000"/>
                  <a:lumOff val="40000"/>
                  <a:alpha val="3000"/>
                </a:schemeClr>
              </a:gs>
              <a:gs pos="100000">
                <a:schemeClr val="accent4">
                  <a:lumMod val="60000"/>
                  <a:lumOff val="40000"/>
                  <a:alpha val="3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2F65CF-297B-4CD8-842E-CE2F91B90F6B}"/>
              </a:ext>
            </a:extLst>
          </p:cNvPr>
          <p:cNvSpPr>
            <a:spLocks noGrp="1"/>
          </p:cNvSpPr>
          <p:nvPr>
            <p:ph type="title"/>
          </p:nvPr>
        </p:nvSpPr>
        <p:spPr>
          <a:xfrm>
            <a:off x="1524000" y="1104445"/>
            <a:ext cx="9144000" cy="654017"/>
          </a:xfrm>
        </p:spPr>
        <p:txBody>
          <a:bodyPr vert="horz" lIns="0" tIns="0" rIns="0" bIns="0" rtlCol="0" anchor="ctr">
            <a:normAutofit fontScale="90000"/>
          </a:bodyPr>
          <a:lstStyle/>
          <a:p>
            <a:r>
              <a:rPr lang="en-US" sz="4400" spc="750" dirty="0"/>
              <a:t>Observations:</a:t>
            </a:r>
          </a:p>
        </p:txBody>
      </p:sp>
      <p:sp>
        <p:nvSpPr>
          <p:cNvPr id="4" name="TextBox 3">
            <a:extLst>
              <a:ext uri="{FF2B5EF4-FFF2-40B4-BE49-F238E27FC236}">
                <a16:creationId xmlns:a16="http://schemas.microsoft.com/office/drawing/2014/main" id="{5FCE0266-67E0-4BE7-B920-1261CEA50E12}"/>
              </a:ext>
            </a:extLst>
          </p:cNvPr>
          <p:cNvSpPr txBox="1"/>
          <p:nvPr/>
        </p:nvSpPr>
        <p:spPr>
          <a:xfrm>
            <a:off x="459541" y="2968283"/>
            <a:ext cx="11361397" cy="4062651"/>
          </a:xfrm>
          <a:prstGeom prst="rect">
            <a:avLst/>
          </a:prstGeom>
          <a:noFill/>
        </p:spPr>
        <p:txBody>
          <a:bodyPr wrap="square" rtlCol="0">
            <a:spAutoFit/>
          </a:bodyPr>
          <a:lstStyle/>
          <a:p>
            <a:pPr marL="285750" indent="-285750">
              <a:buFont typeface="Arial" panose="020B0604020202020204" pitchFamily="34" charset="0"/>
              <a:buChar char="•"/>
            </a:pPr>
            <a:r>
              <a:rPr lang="en-US" sz="2400" dirty="0">
                <a:effectLst/>
                <a:latin typeface="Georgia" panose="02040502050405020303" pitchFamily="18" charset="0"/>
                <a:ea typeface="Calibri" panose="020F0502020204030204" pitchFamily="34" charset="0"/>
                <a:cs typeface="Times New Roman" panose="02020603050405020304" pitchFamily="18" charset="0"/>
              </a:rPr>
              <a:t>From the choropleth map, we can see that certain regions such as Northern and Southern America are worst hit by the corona virus as compared to other countries. Canada is less affected than the USA, the Middle east being even less than Canada.</a:t>
            </a:r>
            <a:endParaRPr lang="en-US" sz="2400" dirty="0">
              <a:latin typeface="Georgia" panose="02040502050405020303" pitchFamily="18" charset="0"/>
              <a:ea typeface="Calibri" panose="020F0502020204030204" pitchFamily="34" charset="0"/>
              <a:cs typeface="Times New Roman" panose="02020603050405020304" pitchFamily="18" charset="0"/>
            </a:endParaRPr>
          </a:p>
          <a:p>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US" sz="2400" dirty="0">
                <a:latin typeface="Georgia" panose="02040502050405020303" pitchFamily="18" charset="0"/>
                <a:ea typeface="Calibri" panose="020F0502020204030204" pitchFamily="34" charset="0"/>
                <a:cs typeface="Times New Roman" panose="02020603050405020304" pitchFamily="18" charset="0"/>
              </a:rPr>
              <a:t>F</a:t>
            </a:r>
            <a:r>
              <a:rPr lang="en-US" sz="2400" dirty="0">
                <a:effectLst/>
                <a:latin typeface="Georgia" panose="02040502050405020303" pitchFamily="18" charset="0"/>
                <a:ea typeface="Calibri" panose="020F0502020204030204" pitchFamily="34" charset="0"/>
                <a:cs typeface="Times New Roman" panose="02020603050405020304" pitchFamily="18" charset="0"/>
              </a:rPr>
              <a:t>rom the histogram, it is clearly visible that a majority of number of countries, i.e., around 200 countries have less cumulative cases (approximately 20,000 cases) as shown by the longest green bar, while there  are certain (and luckily only a handful)  countries show dangerously high number of cases (in a couple of cases it’s as high as 35,00,000).</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endParaRPr lang="en-US" dirty="0"/>
          </a:p>
        </p:txBody>
      </p:sp>
      <p:sp>
        <p:nvSpPr>
          <p:cNvPr id="5" name="TextBox 4">
            <a:extLst>
              <a:ext uri="{FF2B5EF4-FFF2-40B4-BE49-F238E27FC236}">
                <a16:creationId xmlns:a16="http://schemas.microsoft.com/office/drawing/2014/main" id="{BC6202ED-C585-42FB-9E89-70E075604507}"/>
              </a:ext>
            </a:extLst>
          </p:cNvPr>
          <p:cNvSpPr txBox="1"/>
          <p:nvPr/>
        </p:nvSpPr>
        <p:spPr>
          <a:xfrm>
            <a:off x="5579165" y="9329530"/>
            <a:ext cx="45719" cy="369332"/>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5152404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A skyscraper in a cage&#10;&#10;Description automatically generated">
            <a:extLst>
              <a:ext uri="{FF2B5EF4-FFF2-40B4-BE49-F238E27FC236}">
                <a16:creationId xmlns:a16="http://schemas.microsoft.com/office/drawing/2014/main" id="{7CC26013-627F-4921-A648-39CCDDFEE1E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7662" y="10"/>
            <a:ext cx="12191980" cy="6857990"/>
          </a:xfrm>
          <a:prstGeom prst="rect">
            <a:avLst/>
          </a:prstGeom>
        </p:spPr>
      </p:pic>
      <p:sp>
        <p:nvSpPr>
          <p:cNvPr id="10" name="Rectangle 9">
            <a:extLst>
              <a:ext uri="{FF2B5EF4-FFF2-40B4-BE49-F238E27FC236}">
                <a16:creationId xmlns:a16="http://schemas.microsoft.com/office/drawing/2014/main" id="{1145F121-7DB3-4C20-B960-333CE2967F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3666683"/>
            <a:ext cx="12188952" cy="3191317"/>
          </a:xfrm>
          <a:prstGeom prst="rect">
            <a:avLst/>
          </a:prstGeom>
          <a:gradFill>
            <a:gsLst>
              <a:gs pos="42000">
                <a:schemeClr val="tx1">
                  <a:alpha val="23000"/>
                </a:schemeClr>
              </a:gs>
              <a:gs pos="0">
                <a:schemeClr val="tx1">
                  <a:alpha val="0"/>
                </a:schemeClr>
              </a:gs>
              <a:gs pos="100000">
                <a:schemeClr val="tx1">
                  <a:alpha val="3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C0E902-4625-4CC5-8205-6FDF882A37C9}"/>
              </a:ext>
            </a:extLst>
          </p:cNvPr>
          <p:cNvSpPr>
            <a:spLocks noGrp="1"/>
          </p:cNvSpPr>
          <p:nvPr>
            <p:ph type="ctrTitle"/>
          </p:nvPr>
        </p:nvSpPr>
        <p:spPr>
          <a:xfrm>
            <a:off x="2464904" y="1028701"/>
            <a:ext cx="6559826" cy="3850276"/>
          </a:xfrm>
        </p:spPr>
        <p:txBody>
          <a:bodyPr>
            <a:normAutofit/>
          </a:bodyPr>
          <a:lstStyle/>
          <a:p>
            <a:r>
              <a:rPr lang="en-US" dirty="0">
                <a:solidFill>
                  <a:schemeClr val="bg1"/>
                </a:solidFill>
                <a:effectLst>
                  <a:outerShdw blurRad="38100" dist="38100" dir="2700000" algn="tl">
                    <a:srgbClr val="000000">
                      <a:alpha val="43137"/>
                    </a:srgbClr>
                  </a:outerShdw>
                </a:effectLst>
              </a:rPr>
              <a:t>Analyzing regions of </a:t>
            </a:r>
            <a:r>
              <a:rPr lang="en-US" dirty="0" err="1">
                <a:solidFill>
                  <a:schemeClr val="bg1"/>
                </a:solidFill>
                <a:effectLst>
                  <a:outerShdw blurRad="38100" dist="38100" dir="2700000" algn="tl">
                    <a:srgbClr val="000000">
                      <a:alpha val="43137"/>
                    </a:srgbClr>
                  </a:outerShdw>
                </a:effectLst>
              </a:rPr>
              <a:t>delhi</a:t>
            </a:r>
            <a:r>
              <a:rPr lang="en-US" dirty="0">
                <a:solidFill>
                  <a:schemeClr val="bg1"/>
                </a:solidFill>
                <a:effectLst>
                  <a:outerShdw blurRad="38100" dist="38100" dir="2700000" algn="tl">
                    <a:srgbClr val="000000">
                      <a:alpha val="43137"/>
                    </a:srgbClr>
                  </a:outerShdw>
                </a:effectLst>
              </a:rPr>
              <a:t> using foursquare </a:t>
            </a:r>
            <a:r>
              <a:rPr lang="en-US" dirty="0" err="1">
                <a:solidFill>
                  <a:schemeClr val="bg1"/>
                </a:solidFill>
                <a:effectLst>
                  <a:outerShdw blurRad="38100" dist="38100" dir="2700000" algn="tl">
                    <a:srgbClr val="000000">
                      <a:alpha val="43137"/>
                    </a:srgbClr>
                  </a:outerShdw>
                </a:effectLst>
              </a:rPr>
              <a:t>api</a:t>
            </a:r>
            <a:endParaRPr lang="en-US"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9201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1DBC8414-BE7E-4B6C-A114-B2C3795C8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53806" y="1153804"/>
            <a:ext cx="6346209" cy="4038601"/>
          </a:xfrm>
          <a:prstGeom prst="rect">
            <a:avLst/>
          </a:prstGeom>
          <a:gradFill>
            <a:gsLst>
              <a:gs pos="0">
                <a:schemeClr val="accent5">
                  <a:lumMod val="60000"/>
                  <a:lumOff val="40000"/>
                  <a:alpha val="0"/>
                </a:schemeClr>
              </a:gs>
              <a:gs pos="99000">
                <a:schemeClr val="accent2">
                  <a:alpha val="92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59574" y="3578975"/>
            <a:ext cx="2502407" cy="4055644"/>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DE6E822A-8BCF-432C-83E6-BBE821476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13000">
                <a:schemeClr val="accent4">
                  <a:lumMod val="20000"/>
                  <a:lumOff val="80000"/>
                  <a:alpha val="200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04A8A655-748C-4DF3-9246-1F9F5B2C541D}"/>
              </a:ext>
            </a:extLst>
          </p:cNvPr>
          <p:cNvSpPr>
            <a:spLocks noGrp="1"/>
          </p:cNvSpPr>
          <p:nvPr>
            <p:ph type="title"/>
          </p:nvPr>
        </p:nvSpPr>
        <p:spPr>
          <a:xfrm>
            <a:off x="474243" y="681317"/>
            <a:ext cx="3421896" cy="3406187"/>
          </a:xfrm>
        </p:spPr>
        <p:txBody>
          <a:bodyPr vert="horz" lIns="0" tIns="0" rIns="0" bIns="0" rtlCol="0" anchor="b">
            <a:normAutofit/>
          </a:bodyPr>
          <a:lstStyle/>
          <a:p>
            <a:pPr>
              <a:lnSpc>
                <a:spcPct val="90000"/>
              </a:lnSpc>
            </a:pPr>
            <a:r>
              <a:rPr lang="en-US" sz="1500" spc="750" dirty="0">
                <a:solidFill>
                  <a:schemeClr val="bg1"/>
                </a:solidFill>
                <a:effectLst/>
                <a:latin typeface="+mn-lt"/>
              </a:rPr>
              <a:t>The Foursquare was used to visualize the ‘New Delhi’ district of the state of Delhi.</a:t>
            </a:r>
            <a:br>
              <a:rPr lang="en-US" sz="1500" spc="750" dirty="0">
                <a:solidFill>
                  <a:schemeClr val="bg1"/>
                </a:solidFill>
                <a:effectLst/>
                <a:latin typeface="+mn-lt"/>
              </a:rPr>
            </a:br>
            <a:br>
              <a:rPr lang="en-US" sz="1500" spc="750" dirty="0">
                <a:solidFill>
                  <a:schemeClr val="bg1"/>
                </a:solidFill>
                <a:effectLst/>
                <a:latin typeface="+mn-lt"/>
              </a:rPr>
            </a:br>
            <a:br>
              <a:rPr lang="en-US" sz="1500" spc="750" dirty="0">
                <a:solidFill>
                  <a:schemeClr val="bg1"/>
                </a:solidFill>
                <a:effectLst/>
                <a:latin typeface="+mn-lt"/>
              </a:rPr>
            </a:br>
            <a:r>
              <a:rPr lang="en-US" sz="1500" spc="750" dirty="0">
                <a:solidFill>
                  <a:schemeClr val="bg1"/>
                </a:solidFill>
                <a:latin typeface="+mn-lt"/>
              </a:rPr>
              <a:t>this</a:t>
            </a:r>
            <a:r>
              <a:rPr lang="en-US" sz="1500" spc="750" dirty="0">
                <a:solidFill>
                  <a:schemeClr val="bg1"/>
                </a:solidFill>
                <a:effectLst/>
                <a:latin typeface="+mn-lt"/>
              </a:rPr>
              <a:t> is the final foursquare map that I was able to bring out as a part of this project: </a:t>
            </a:r>
            <a:br>
              <a:rPr lang="en-US" sz="1500" spc="750" dirty="0">
                <a:solidFill>
                  <a:schemeClr val="bg1"/>
                </a:solidFill>
                <a:effectLst/>
              </a:rPr>
            </a:br>
            <a:endParaRPr lang="en-US" sz="1500" spc="750" dirty="0">
              <a:solidFill>
                <a:schemeClr val="bg1"/>
              </a:solidFill>
            </a:endParaRPr>
          </a:p>
        </p:txBody>
      </p:sp>
      <p:pic>
        <p:nvPicPr>
          <p:cNvPr id="6" name="Picture Placeholder 5" descr="A close up of a map&#10;&#10;Description automatically generated">
            <a:extLst>
              <a:ext uri="{FF2B5EF4-FFF2-40B4-BE49-F238E27FC236}">
                <a16:creationId xmlns:a16="http://schemas.microsoft.com/office/drawing/2014/main" id="{F7FBF73D-1409-4C52-B7A8-8A1C6CDAA46D}"/>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9331" t="22131" r="10485" b="10395"/>
          <a:stretch/>
        </p:blipFill>
        <p:spPr>
          <a:xfrm>
            <a:off x="4143840" y="1001700"/>
            <a:ext cx="7974648" cy="4312421"/>
          </a:xfrm>
          <a:prstGeom prst="rect">
            <a:avLst/>
          </a:prstGeom>
        </p:spPr>
      </p:pic>
    </p:spTree>
    <p:extLst>
      <p:ext uri="{BB962C8B-B14F-4D97-AF65-F5344CB8AC3E}">
        <p14:creationId xmlns:p14="http://schemas.microsoft.com/office/powerpoint/2010/main" val="925827511"/>
      </p:ext>
    </p:extLst>
  </p:cSld>
  <p:clrMapOvr>
    <a:masterClrMapping/>
  </p:clrMapOvr>
</p:sld>
</file>

<file path=ppt/theme/theme1.xml><?xml version="1.0" encoding="utf-8"?>
<a:theme xmlns:a="http://schemas.openxmlformats.org/drawingml/2006/main" name="GradientRiseVTI">
  <a:themeElements>
    <a:clrScheme name="AnalogousFromLightSeedLeftStep">
      <a:dk1>
        <a:srgbClr val="000000"/>
      </a:dk1>
      <a:lt1>
        <a:srgbClr val="FFFFFF"/>
      </a:lt1>
      <a:dk2>
        <a:srgbClr val="243541"/>
      </a:dk2>
      <a:lt2>
        <a:srgbClr val="E8E7E2"/>
      </a:lt2>
      <a:accent1>
        <a:srgbClr val="969EC6"/>
      </a:accent1>
      <a:accent2>
        <a:srgbClr val="7FA1BA"/>
      </a:accent2>
      <a:accent3>
        <a:srgbClr val="82ACAC"/>
      </a:accent3>
      <a:accent4>
        <a:srgbClr val="76AE97"/>
      </a:accent4>
      <a:accent5>
        <a:srgbClr val="84AE8B"/>
      </a:accent5>
      <a:accent6>
        <a:srgbClr val="86B078"/>
      </a:accent6>
      <a:hlink>
        <a:srgbClr val="8C8355"/>
      </a:hlink>
      <a:folHlink>
        <a:srgbClr val="7F7F7F"/>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docProps/app.xml><?xml version="1.0" encoding="utf-8"?>
<Properties xmlns="http://schemas.openxmlformats.org/officeDocument/2006/extended-properties" xmlns:vt="http://schemas.openxmlformats.org/officeDocument/2006/docPropsVTypes">
  <TotalTime>20</TotalTime>
  <Words>640</Words>
  <Application>Microsoft Office PowerPoint</Application>
  <PresentationFormat>Widescreen</PresentationFormat>
  <Paragraphs>24</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Avenir Next LT Pro</vt:lpstr>
      <vt:lpstr>Avenir Next LT Pro Light</vt:lpstr>
      <vt:lpstr>Calibri</vt:lpstr>
      <vt:lpstr>Georgia</vt:lpstr>
      <vt:lpstr>GradientRiseVTI</vt:lpstr>
      <vt:lpstr>COVID-19 DATA ANALYSIS  &amp;  ANALYZING Regions of delhi using foursquare api</vt:lpstr>
      <vt:lpstr>PowerPoint Presentation</vt:lpstr>
      <vt:lpstr>DATA ACQUISITION &amp; CLEANING</vt:lpstr>
      <vt:lpstr>Covid-19 data analysis  as on 20th July 2020</vt:lpstr>
      <vt:lpstr>Covod-19 CHOROPLETH WORLD MAP DEPCTING SPREAD OF VIRUS ACROSS THE GLOBE</vt:lpstr>
      <vt:lpstr>PowerPoint Presentation</vt:lpstr>
      <vt:lpstr>Observations:</vt:lpstr>
      <vt:lpstr>Analyzing regions of delhi using foursquare api</vt:lpstr>
      <vt:lpstr>The Foursquare was used to visualize the ‘New Delhi’ district of the state of Delhi.   this is the final foursquare map that I was able to bring out as a part of this project: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DATA ANALYSIS  &amp;  ANALYZING Regions of delhi using foursquare api</dc:title>
  <dc:creator>Arbab</dc:creator>
  <cp:lastModifiedBy>Arbab</cp:lastModifiedBy>
  <cp:revision>3</cp:revision>
  <dcterms:created xsi:type="dcterms:W3CDTF">2020-07-21T19:10:29Z</dcterms:created>
  <dcterms:modified xsi:type="dcterms:W3CDTF">2020-07-21T20:12:37Z</dcterms:modified>
</cp:coreProperties>
</file>

<file path=docProps/thumbnail.jpeg>
</file>